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32" r:id="rId1"/>
  </p:sldMasterIdLst>
  <p:handoutMasterIdLst>
    <p:handoutMasterId r:id="rId49"/>
  </p:handoutMasterIdLst>
  <p:sldIdLst>
    <p:sldId id="256" r:id="rId2"/>
    <p:sldId id="334" r:id="rId3"/>
    <p:sldId id="306" r:id="rId4"/>
    <p:sldId id="307" r:id="rId5"/>
    <p:sldId id="308" r:id="rId6"/>
    <p:sldId id="309" r:id="rId7"/>
    <p:sldId id="310" r:id="rId8"/>
    <p:sldId id="311" r:id="rId9"/>
    <p:sldId id="335" r:id="rId10"/>
    <p:sldId id="312" r:id="rId11"/>
    <p:sldId id="313" r:id="rId12"/>
    <p:sldId id="314" r:id="rId13"/>
    <p:sldId id="336" r:id="rId14"/>
    <p:sldId id="337" r:id="rId15"/>
    <p:sldId id="315" r:id="rId16"/>
    <p:sldId id="316" r:id="rId17"/>
    <p:sldId id="317" r:id="rId18"/>
    <p:sldId id="338" r:id="rId19"/>
    <p:sldId id="339" r:id="rId20"/>
    <p:sldId id="340" r:id="rId21"/>
    <p:sldId id="341" r:id="rId22"/>
    <p:sldId id="318" r:id="rId23"/>
    <p:sldId id="319" r:id="rId24"/>
    <p:sldId id="320" r:id="rId25"/>
    <p:sldId id="321" r:id="rId26"/>
    <p:sldId id="322" r:id="rId27"/>
    <p:sldId id="323" r:id="rId28"/>
    <p:sldId id="342" r:id="rId29"/>
    <p:sldId id="343" r:id="rId30"/>
    <p:sldId id="324" r:id="rId31"/>
    <p:sldId id="325" r:id="rId32"/>
    <p:sldId id="326" r:id="rId33"/>
    <p:sldId id="344" r:id="rId34"/>
    <p:sldId id="345" r:id="rId35"/>
    <p:sldId id="327" r:id="rId36"/>
    <p:sldId id="328" r:id="rId37"/>
    <p:sldId id="329" r:id="rId38"/>
    <p:sldId id="330" r:id="rId39"/>
    <p:sldId id="346" r:id="rId40"/>
    <p:sldId id="347" r:id="rId41"/>
    <p:sldId id="331" r:id="rId42"/>
    <p:sldId id="332" r:id="rId43"/>
    <p:sldId id="348" r:id="rId44"/>
    <p:sldId id="349" r:id="rId45"/>
    <p:sldId id="333" r:id="rId46"/>
    <p:sldId id="350" r:id="rId47"/>
    <p:sldId id="304"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089F"/>
    <a:srgbClr val="CD05A2"/>
    <a:srgbClr val="33A6ED"/>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66" d="100"/>
          <a:sy n="66" d="100"/>
        </p:scale>
        <p:origin x="-2112" y="-112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371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66180F-B54B-4AFD-9F9D-3DC0A2052E75}" type="datetimeFigureOut">
              <a:rPr lang="en-GB" smtClean="0"/>
              <a:pPr/>
              <a:t>06/05/2021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CF1854-84E3-4B4C-ADDA-8CF694BF99EA}" type="slidenum">
              <a:rPr lang="en-GB" smtClean="0"/>
              <a:pPr/>
              <a:t>‹#›</a:t>
            </a:fld>
            <a:endParaRPr lang="en-GB"/>
          </a:p>
        </p:txBody>
      </p:sp>
    </p:spTree>
    <p:extLst>
      <p:ext uri="{BB962C8B-B14F-4D97-AF65-F5344CB8AC3E}">
        <p14:creationId xmlns:p14="http://schemas.microsoft.com/office/powerpoint/2010/main" val="83725927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31952" y="4960137"/>
            <a:ext cx="4697648" cy="1463040"/>
          </a:xfrm>
        </p:spPr>
        <p:txBody>
          <a:bodyPr anchor="ctr">
            <a:normAutofit/>
          </a:bodyPr>
          <a:lstStyle>
            <a:lvl1pPr algn="r">
              <a:defRPr sz="5000" spc="200" baseline="0"/>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61BEF0D-F0BB-DE4B-95CE-6DB70DBA9567}" type="datetimeFigureOut">
              <a:rPr lang="en-US" smtClean="0"/>
              <a:pPr/>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2" y="4585351"/>
            <a:ext cx="3527190" cy="2272649"/>
          </a:xfrm>
          <a:prstGeom prst="rect">
            <a:avLst/>
          </a:prstGeom>
        </p:spPr>
      </p:pic>
    </p:spTree>
    <p:extLst>
      <p:ext uri="{BB962C8B-B14F-4D97-AF65-F5344CB8AC3E}">
        <p14:creationId xmlns:p14="http://schemas.microsoft.com/office/powerpoint/2010/main" val="2329844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880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6857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tabLst/>
              <a:defRPr sz="2400"/>
            </a:lvl1pPr>
            <a:lvl2pPr marL="265176" indent="-137160">
              <a:buFont typeface="Wingdings" pitchFamily="2" charset="2"/>
              <a:buChar char="v"/>
              <a:defRPr lang="en-US" sz="1800" kern="1200" dirty="0">
                <a:solidFill>
                  <a:schemeClr val="tx1"/>
                </a:solidFill>
                <a:latin typeface="+mn-lt"/>
                <a:ea typeface="+mn-ea"/>
                <a:cs typeface="+mn-cs"/>
              </a:defRPr>
            </a:lvl2pPr>
            <a:lvl3pPr marL="1143000" indent="-365125">
              <a:defRPr/>
            </a:lvl3pPr>
            <a:lvl4pPr marL="1371600" indent="-228600">
              <a:defRPr/>
            </a:lvl4pPr>
            <a:lvl5pPr marL="1600200" indent="-228600">
              <a:defRPr/>
            </a:lvl5pPr>
          </a:lstStyle>
          <a:p>
            <a:pPr lvl="0"/>
            <a:r>
              <a:rPr lang="en-US" dirty="0"/>
              <a:t>Edit Master text styles</a:t>
            </a:r>
          </a:p>
          <a:p>
            <a:pPr marL="866775" lvl="1" indent="-409575" algn="l" defTabSz="914400" rtl="0" eaLnBrk="1" latinLnBrk="0" hangingPunct="1">
              <a:lnSpc>
                <a:spcPct val="90000"/>
              </a:lnSpc>
              <a:spcBef>
                <a:spcPts val="200"/>
              </a:spcBef>
              <a:spcAft>
                <a:spcPts val="400"/>
              </a:spcAft>
              <a:buClr>
                <a:schemeClr val="accent1"/>
              </a:buClr>
              <a:buFont typeface="Wingdings" pitchFamily="2" charset="2"/>
              <a:buChar char="v"/>
            </a:pPr>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7" name="Picture 6" descr="\\10.10.92.103\asmita7\Bikash\Work 2021\Resources\Asmita Logo\4 color logo.t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8054" y="5934075"/>
            <a:ext cx="1433946" cy="923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228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351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lvl1pPr>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989320" y="2286000"/>
            <a:ext cx="4754880" cy="4023360"/>
          </a:xfrm>
        </p:spPr>
        <p:txBody>
          <a:bodyPr/>
          <a:lstStyle>
            <a:lvl1pPr>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5/6/2021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65681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4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024128" y="2967788"/>
            <a:ext cx="4754880" cy="3341572"/>
          </a:xfrm>
        </p:spPr>
        <p:txBody>
          <a:bodyPr/>
          <a:lstStyle>
            <a:lvl1pPr>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4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Edit Master text styles</a:t>
            </a:r>
          </a:p>
        </p:txBody>
      </p:sp>
      <p:sp>
        <p:nvSpPr>
          <p:cNvPr id="6" name="Content Placeholder 5"/>
          <p:cNvSpPr>
            <a:spLocks noGrp="1"/>
          </p:cNvSpPr>
          <p:nvPr>
            <p:ph sz="quarter" idx="4"/>
          </p:nvPr>
        </p:nvSpPr>
        <p:spPr>
          <a:xfrm>
            <a:off x="5990888" y="2967788"/>
            <a:ext cx="4754880" cy="3341572"/>
          </a:xfrm>
        </p:spPr>
        <p:txBody>
          <a:bodyPr/>
          <a:lstStyle>
            <a:lvl1pPr>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5/6/2021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6554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7600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9521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1592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716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61BEF0D-F0BB-DE4B-95CE-6DB70DBA9567}" type="datetimeFigureOut">
              <a:rPr lang="en-US" smtClean="0"/>
              <a:pPr/>
              <a:t>5/6/2021</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7F1E4F-1CFF-5643-939E-217C01CDF565}"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4173497"/>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defTabSz="914400" rtl="0" eaLnBrk="1" latinLnBrk="0" hangingPunct="1">
        <a:lnSpc>
          <a:spcPct val="80000"/>
        </a:lnSpc>
        <a:spcBef>
          <a:spcPct val="0"/>
        </a:spcBef>
        <a:buNone/>
        <a:defRPr sz="5000" kern="1200" cap="none" spc="100" baseline="0">
          <a:solidFill>
            <a:srgbClr val="33A6ED"/>
          </a:solidFill>
          <a:effectLst/>
          <a:latin typeface="+mj-lt"/>
          <a:ea typeface="+mj-ea"/>
          <a:cs typeface="+mj-cs"/>
        </a:defRPr>
      </a:lvl1pPr>
    </p:titleStyle>
    <p:bodyStyle>
      <a:lvl1pPr marL="91440" indent="-91440" algn="just"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9974" y="5007762"/>
            <a:ext cx="4619625" cy="1463040"/>
          </a:xfrm>
        </p:spPr>
        <p:txBody>
          <a:bodyPr>
            <a:noAutofit/>
          </a:bodyPr>
          <a:lstStyle/>
          <a:p>
            <a:r>
              <a:rPr lang="en-US" sz="4500" b="1" dirty="0" smtClean="0">
                <a:solidFill>
                  <a:srgbClr val="FF0000"/>
                </a:solidFill>
              </a:rPr>
              <a:t>Perspectives </a:t>
            </a:r>
            <a:r>
              <a:rPr lang="en-US" sz="4500" b="1" dirty="0">
                <a:solidFill>
                  <a:srgbClr val="FF0000"/>
                </a:solidFill>
              </a:rPr>
              <a:t>in Management </a:t>
            </a:r>
          </a:p>
        </p:txBody>
      </p:sp>
      <p:sp>
        <p:nvSpPr>
          <p:cNvPr id="3" name="Subtitle 2"/>
          <p:cNvSpPr>
            <a:spLocks noGrp="1"/>
          </p:cNvSpPr>
          <p:nvPr>
            <p:ph type="subTitle" idx="1"/>
          </p:nvPr>
        </p:nvSpPr>
        <p:spPr>
          <a:solidFill>
            <a:srgbClr val="00B0F0"/>
          </a:solidFill>
        </p:spPr>
        <p:txBody>
          <a:bodyPr>
            <a:normAutofit/>
          </a:bodyPr>
          <a:lstStyle/>
          <a:p>
            <a:r>
              <a:rPr lang="en-US" sz="4000" b="1" dirty="0">
                <a:solidFill>
                  <a:schemeClr val="bg1"/>
                </a:solidFill>
              </a:rPr>
              <a:t>Chapter </a:t>
            </a:r>
            <a:r>
              <a:rPr lang="en-US" sz="4000" b="1" dirty="0" smtClean="0">
                <a:solidFill>
                  <a:schemeClr val="bg1"/>
                </a:solidFill>
              </a:rPr>
              <a:t>3</a:t>
            </a:r>
            <a:endParaRPr lang="en-GB" sz="4000" b="1" dirty="0">
              <a:solidFill>
                <a:schemeClr val="bg1"/>
              </a:solidFill>
            </a:endParaRPr>
          </a:p>
        </p:txBody>
      </p:sp>
      <p:sp>
        <p:nvSpPr>
          <p:cNvPr id="5" name="Rectangle 4"/>
          <p:cNvSpPr/>
          <p:nvPr/>
        </p:nvSpPr>
        <p:spPr>
          <a:xfrm>
            <a:off x="3339313" y="-19051"/>
            <a:ext cx="8852687" cy="4592369"/>
          </a:xfrm>
          <a:prstGeom prst="rect">
            <a:avLst/>
          </a:prstGeom>
          <a:blipFill dpi="0" rotWithShape="1">
            <a:blip r:embed="rId2">
              <a:alphaModFix amt="6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asmita7\Desktop\TU PM BB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6" y="159654"/>
            <a:ext cx="3018972" cy="415197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7" name="Picture 2" descr="C:\Users\asmita7\Desktop\TU PM BB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7799" y="1995268"/>
            <a:ext cx="1874544" cy="25780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8" name="Picture 2" descr="C:\Users\asmita7\Desktop\TU PM BB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399" y="341082"/>
            <a:ext cx="3018972" cy="415197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2354560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Bureaucratic </a:t>
            </a:r>
            <a:r>
              <a:rPr lang="en-US" dirty="0"/>
              <a:t>Theory </a:t>
            </a:r>
          </a:p>
        </p:txBody>
      </p:sp>
      <p:sp>
        <p:nvSpPr>
          <p:cNvPr id="5" name="Content Placeholder 4"/>
          <p:cNvSpPr>
            <a:spLocks noGrp="1"/>
          </p:cNvSpPr>
          <p:nvPr>
            <p:ph idx="1"/>
          </p:nvPr>
        </p:nvSpPr>
        <p:spPr/>
        <p:txBody>
          <a:bodyPr/>
          <a:lstStyle/>
          <a:p>
            <a:r>
              <a:rPr lang="en-US" dirty="0" smtClean="0"/>
              <a:t>The </a:t>
            </a:r>
            <a:r>
              <a:rPr lang="en-US" dirty="0"/>
              <a:t>bureaucratic theory of management contains two essential elements: structuring an organization into a hierarchy and having clearly defined rules and procedures to run the organization.</a:t>
            </a:r>
          </a:p>
          <a:p>
            <a:endParaRPr lang="en-US" dirty="0"/>
          </a:p>
        </p:txBody>
      </p:sp>
    </p:spTree>
    <p:extLst>
      <p:ext uri="{BB962C8B-B14F-4D97-AF65-F5344CB8AC3E}">
        <p14:creationId xmlns:p14="http://schemas.microsoft.com/office/powerpoint/2010/main" val="33473457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Characteristics/Features of Bureaucratic </a:t>
            </a:r>
            <a:r>
              <a:rPr lang="en-US" b="1" dirty="0" smtClean="0"/>
              <a:t>Organization</a:t>
            </a:r>
            <a:endParaRPr lang="en-US" dirty="0"/>
          </a:p>
        </p:txBody>
      </p:sp>
      <p:sp>
        <p:nvSpPr>
          <p:cNvPr id="3" name="Content Placeholder 2"/>
          <p:cNvSpPr>
            <a:spLocks noGrp="1"/>
          </p:cNvSpPr>
          <p:nvPr>
            <p:ph idx="1"/>
          </p:nvPr>
        </p:nvSpPr>
        <p:spPr/>
        <p:txBody>
          <a:bodyPr>
            <a:noAutofit/>
          </a:bodyPr>
          <a:lstStyle/>
          <a:p>
            <a:pPr>
              <a:buNone/>
            </a:pPr>
            <a:r>
              <a:rPr lang="en-US" dirty="0">
                <a:solidFill>
                  <a:srgbClr val="EA089F"/>
                </a:solidFill>
              </a:rPr>
              <a:t>A bureaucratic organization has the following key characteristics.</a:t>
            </a:r>
          </a:p>
          <a:p>
            <a:pPr marL="685800" indent="-685800">
              <a:lnSpc>
                <a:spcPct val="80000"/>
              </a:lnSpc>
              <a:spcBef>
                <a:spcPts val="600"/>
              </a:spcBef>
              <a:buNone/>
            </a:pPr>
            <a:r>
              <a:rPr lang="en-US" dirty="0" smtClean="0"/>
              <a:t>1</a:t>
            </a:r>
            <a:r>
              <a:rPr lang="en-US" dirty="0"/>
              <a:t>.	Division of work</a:t>
            </a:r>
          </a:p>
          <a:p>
            <a:pPr marL="685800" indent="-685800">
              <a:lnSpc>
                <a:spcPct val="80000"/>
              </a:lnSpc>
              <a:spcBef>
                <a:spcPts val="600"/>
              </a:spcBef>
              <a:buNone/>
            </a:pPr>
            <a:r>
              <a:rPr lang="en-US" dirty="0"/>
              <a:t>2.	Administrative hierarchy</a:t>
            </a:r>
          </a:p>
          <a:p>
            <a:pPr marL="685800" indent="-685800">
              <a:lnSpc>
                <a:spcPct val="80000"/>
              </a:lnSpc>
              <a:spcBef>
                <a:spcPts val="600"/>
              </a:spcBef>
              <a:buNone/>
            </a:pPr>
            <a:r>
              <a:rPr lang="en-US" dirty="0"/>
              <a:t>3.	Impersonal relationship</a:t>
            </a:r>
          </a:p>
          <a:p>
            <a:pPr marL="685800" indent="-685800">
              <a:lnSpc>
                <a:spcPct val="80000"/>
              </a:lnSpc>
              <a:spcBef>
                <a:spcPts val="600"/>
              </a:spcBef>
              <a:buNone/>
            </a:pPr>
            <a:r>
              <a:rPr lang="en-US" dirty="0"/>
              <a:t>4.	Official rules</a:t>
            </a:r>
          </a:p>
          <a:p>
            <a:pPr marL="685800" indent="-685800">
              <a:lnSpc>
                <a:spcPct val="80000"/>
              </a:lnSpc>
              <a:spcBef>
                <a:spcPts val="600"/>
              </a:spcBef>
              <a:buNone/>
            </a:pPr>
            <a:r>
              <a:rPr lang="en-US" dirty="0"/>
              <a:t>5.	Official record</a:t>
            </a:r>
          </a:p>
          <a:p>
            <a:pPr marL="685800" indent="-685800">
              <a:lnSpc>
                <a:spcPct val="80000"/>
              </a:lnSpc>
              <a:spcBef>
                <a:spcPts val="600"/>
              </a:spcBef>
              <a:buNone/>
            </a:pPr>
            <a:r>
              <a:rPr lang="en-US" dirty="0"/>
              <a:t>6.	Work system</a:t>
            </a:r>
          </a:p>
          <a:p>
            <a:pPr marL="685800" indent="-685800">
              <a:lnSpc>
                <a:spcPct val="80000"/>
              </a:lnSpc>
              <a:spcBef>
                <a:spcPts val="600"/>
              </a:spcBef>
              <a:buNone/>
            </a:pPr>
            <a:r>
              <a:rPr lang="en-US" dirty="0"/>
              <a:t>7.	Technical competency</a:t>
            </a:r>
          </a:p>
          <a:p>
            <a:pPr marL="685800" indent="-685800">
              <a:lnSpc>
                <a:spcPct val="80000"/>
              </a:lnSpc>
              <a:spcBef>
                <a:spcPts val="600"/>
              </a:spcBef>
              <a:buNone/>
            </a:pPr>
            <a:r>
              <a:rPr lang="en-US" dirty="0"/>
              <a:t>8.	Job security</a:t>
            </a:r>
          </a:p>
          <a:p>
            <a:pPr marL="685800" indent="-685800">
              <a:lnSpc>
                <a:spcPct val="80000"/>
              </a:lnSpc>
              <a:spcBef>
                <a:spcPts val="600"/>
              </a:spcBef>
              <a:buNone/>
            </a:pPr>
            <a:r>
              <a:rPr lang="en-US" dirty="0"/>
              <a:t>9.	Fixed remuneration</a:t>
            </a:r>
          </a:p>
          <a:p>
            <a:pPr marL="685800" indent="-685800">
              <a:lnSpc>
                <a:spcPct val="80000"/>
              </a:lnSpc>
              <a:spcBef>
                <a:spcPts val="600"/>
              </a:spcBef>
              <a:buNone/>
            </a:pPr>
            <a:endParaRPr lang="en-US" dirty="0"/>
          </a:p>
        </p:txBody>
      </p:sp>
    </p:spTree>
    <p:extLst>
      <p:ext uri="{BB962C8B-B14F-4D97-AF65-F5344CB8AC3E}">
        <p14:creationId xmlns:p14="http://schemas.microsoft.com/office/powerpoint/2010/main" val="20204756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Principles of Bureaucratic </a:t>
            </a:r>
            <a:r>
              <a:rPr lang="en-US" b="1" dirty="0" smtClean="0"/>
              <a:t>Theory/Organization</a:t>
            </a:r>
            <a:endParaRPr lang="en-US" dirty="0"/>
          </a:p>
        </p:txBody>
      </p:sp>
      <p:sp>
        <p:nvSpPr>
          <p:cNvPr id="3" name="Content Placeholder 2"/>
          <p:cNvSpPr>
            <a:spLocks noGrp="1"/>
          </p:cNvSpPr>
          <p:nvPr>
            <p:ph idx="1"/>
          </p:nvPr>
        </p:nvSpPr>
        <p:spPr/>
        <p:txBody>
          <a:bodyPr>
            <a:normAutofit fontScale="92500" lnSpcReduction="10000"/>
          </a:bodyPr>
          <a:lstStyle/>
          <a:p>
            <a:pPr>
              <a:lnSpc>
                <a:spcPct val="100000"/>
              </a:lnSpc>
              <a:buNone/>
            </a:pPr>
            <a:r>
              <a:rPr lang="en-US" sz="2600" dirty="0">
                <a:solidFill>
                  <a:srgbClr val="EA089F"/>
                </a:solidFill>
              </a:rPr>
              <a:t>Max Weber described the following principles of the bureaucratic theory/organization.</a:t>
            </a:r>
          </a:p>
          <a:p>
            <a:r>
              <a:rPr lang="en-US" dirty="0" smtClean="0"/>
              <a:t>1</a:t>
            </a:r>
            <a:r>
              <a:rPr lang="en-US" dirty="0"/>
              <a:t>.	Formal hierarchical structure</a:t>
            </a:r>
          </a:p>
          <a:p>
            <a:r>
              <a:rPr lang="en-US" dirty="0"/>
              <a:t>2.	Division of labor/functional specialization</a:t>
            </a:r>
          </a:p>
          <a:p>
            <a:r>
              <a:rPr lang="en-US" dirty="0"/>
              <a:t>3.	Formal/impartial selection process</a:t>
            </a:r>
          </a:p>
          <a:p>
            <a:r>
              <a:rPr lang="en-US" dirty="0"/>
              <a:t>4.	Career orientation (Focus on technical quality)</a:t>
            </a:r>
          </a:p>
          <a:p>
            <a:r>
              <a:rPr lang="en-US" dirty="0"/>
              <a:t>5.	Formal rules and regulations</a:t>
            </a:r>
          </a:p>
          <a:p>
            <a:r>
              <a:rPr lang="en-US" dirty="0"/>
              <a:t>6.	Impersonality (Impersonal relationship)</a:t>
            </a:r>
          </a:p>
          <a:p>
            <a:r>
              <a:rPr lang="en-US" dirty="0"/>
              <a:t>7.	Formal record management</a:t>
            </a:r>
          </a:p>
          <a:p>
            <a:endParaRPr lang="en-US" dirty="0"/>
          </a:p>
        </p:txBody>
      </p:sp>
    </p:spTree>
    <p:extLst>
      <p:ext uri="{BB962C8B-B14F-4D97-AF65-F5344CB8AC3E}">
        <p14:creationId xmlns:p14="http://schemas.microsoft.com/office/powerpoint/2010/main" val="32877213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Contributions/Advantages of Bureaucratic Theory</a:t>
            </a:r>
          </a:p>
        </p:txBody>
      </p:sp>
      <p:sp>
        <p:nvSpPr>
          <p:cNvPr id="3" name="Content Placeholder 2"/>
          <p:cNvSpPr>
            <a:spLocks noGrp="1"/>
          </p:cNvSpPr>
          <p:nvPr>
            <p:ph idx="1"/>
          </p:nvPr>
        </p:nvSpPr>
        <p:spPr/>
        <p:txBody>
          <a:bodyPr>
            <a:normAutofit/>
          </a:bodyPr>
          <a:lstStyle/>
          <a:p>
            <a:pPr>
              <a:buNone/>
            </a:pPr>
            <a:r>
              <a:rPr lang="en-US" dirty="0">
                <a:solidFill>
                  <a:srgbClr val="EA089F"/>
                </a:solidFill>
              </a:rPr>
              <a:t>The following are some of the notable contributions of bureaucratic theory.</a:t>
            </a:r>
          </a:p>
          <a:p>
            <a:pPr marL="682625" indent="-682625">
              <a:buNone/>
            </a:pPr>
            <a:r>
              <a:rPr lang="en-US" dirty="0" smtClean="0"/>
              <a:t>1</a:t>
            </a:r>
            <a:r>
              <a:rPr lang="en-US" dirty="0"/>
              <a:t>.	Rational decisions</a:t>
            </a:r>
          </a:p>
          <a:p>
            <a:pPr marL="682625" indent="-682625">
              <a:buNone/>
            </a:pPr>
            <a:r>
              <a:rPr lang="en-US" dirty="0"/>
              <a:t>2.	Maximum efficiency</a:t>
            </a:r>
          </a:p>
          <a:p>
            <a:pPr marL="682625" indent="-682625">
              <a:buNone/>
            </a:pPr>
            <a:r>
              <a:rPr lang="en-US" dirty="0"/>
              <a:t>3.	Proper control </a:t>
            </a:r>
          </a:p>
          <a:p>
            <a:pPr marL="682625" indent="-682625">
              <a:buNone/>
            </a:pPr>
            <a:r>
              <a:rPr lang="en-US" dirty="0"/>
              <a:t>4.	Removal of ambiguity</a:t>
            </a:r>
          </a:p>
          <a:p>
            <a:pPr marL="682625" indent="-682625">
              <a:buNone/>
            </a:pPr>
            <a:r>
              <a:rPr lang="en-US" dirty="0"/>
              <a:t>5.	Specialized services</a:t>
            </a:r>
          </a:p>
          <a:p>
            <a:pPr marL="682625" indent="-682625">
              <a:buNone/>
            </a:pPr>
            <a:r>
              <a:rPr lang="en-US" dirty="0"/>
              <a:t>6.	Clear career path</a:t>
            </a:r>
          </a:p>
          <a:p>
            <a:pPr marL="682625" indent="-682625">
              <a:buNone/>
            </a:pPr>
            <a:r>
              <a:rPr lang="en-US" dirty="0"/>
              <a:t>7.	Reference</a:t>
            </a:r>
          </a:p>
          <a:p>
            <a:pPr marL="682625" indent="-682625">
              <a:buNone/>
            </a:pPr>
            <a:endParaRPr lang="en-US" dirty="0"/>
          </a:p>
        </p:txBody>
      </p:sp>
    </p:spTree>
    <p:extLst>
      <p:ext uri="{BB962C8B-B14F-4D97-AF65-F5344CB8AC3E}">
        <p14:creationId xmlns:p14="http://schemas.microsoft.com/office/powerpoint/2010/main" val="24920291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Limitations/Disadvantages of Bureaucratic Theory</a:t>
            </a:r>
          </a:p>
        </p:txBody>
      </p:sp>
      <p:sp>
        <p:nvSpPr>
          <p:cNvPr id="3" name="Content Placeholder 2"/>
          <p:cNvSpPr>
            <a:spLocks noGrp="1"/>
          </p:cNvSpPr>
          <p:nvPr>
            <p:ph idx="1"/>
          </p:nvPr>
        </p:nvSpPr>
        <p:spPr/>
        <p:txBody>
          <a:bodyPr>
            <a:normAutofit/>
          </a:bodyPr>
          <a:lstStyle/>
          <a:p>
            <a:pPr>
              <a:buNone/>
            </a:pPr>
            <a:r>
              <a:rPr lang="en-US" dirty="0">
                <a:solidFill>
                  <a:srgbClr val="EA089F"/>
                </a:solidFill>
              </a:rPr>
              <a:t>The bureaucratic theory has some limitations. They are:</a:t>
            </a:r>
          </a:p>
          <a:p>
            <a:pPr marL="682625" indent="-682625">
              <a:buNone/>
            </a:pPr>
            <a:r>
              <a:rPr lang="en-US" dirty="0" smtClean="0"/>
              <a:t>1</a:t>
            </a:r>
            <a:r>
              <a:rPr lang="en-US" dirty="0"/>
              <a:t>.	Ignorance of human aspects</a:t>
            </a:r>
          </a:p>
          <a:p>
            <a:pPr marL="682625" indent="-682625">
              <a:buNone/>
            </a:pPr>
            <a:r>
              <a:rPr lang="en-US" dirty="0"/>
              <a:t>2.	Lack of strategic vision</a:t>
            </a:r>
          </a:p>
          <a:p>
            <a:pPr marL="682625" indent="-682625">
              <a:buNone/>
            </a:pPr>
            <a:r>
              <a:rPr lang="en-US" dirty="0"/>
              <a:t>3.	Minimum performance </a:t>
            </a:r>
          </a:p>
          <a:p>
            <a:pPr marL="682625" indent="-682625">
              <a:buNone/>
            </a:pPr>
            <a:r>
              <a:rPr lang="en-US" dirty="0"/>
              <a:t>4.	Discourage in the acceptance of responsibility</a:t>
            </a:r>
          </a:p>
          <a:p>
            <a:pPr marL="682625" indent="-682625">
              <a:buNone/>
            </a:pPr>
            <a:r>
              <a:rPr lang="en-US" dirty="0"/>
              <a:t>5.	Delay in communication and decision making </a:t>
            </a:r>
          </a:p>
          <a:p>
            <a:pPr marL="682625" indent="-682625">
              <a:buNone/>
            </a:pPr>
            <a:r>
              <a:rPr lang="en-US" dirty="0"/>
              <a:t>6.	Lack of personal initiation</a:t>
            </a:r>
          </a:p>
          <a:p>
            <a:pPr marL="682625" indent="-682625">
              <a:buNone/>
            </a:pPr>
            <a:r>
              <a:rPr lang="en-US" dirty="0"/>
              <a:t>7.	Not suitable for business </a:t>
            </a:r>
            <a:r>
              <a:rPr lang="en-US" dirty="0" smtClean="0"/>
              <a:t>organizations</a:t>
            </a:r>
            <a:endParaRPr lang="en-US" dirty="0"/>
          </a:p>
        </p:txBody>
      </p:sp>
    </p:spTree>
    <p:extLst>
      <p:ext uri="{BB962C8B-B14F-4D97-AF65-F5344CB8AC3E}">
        <p14:creationId xmlns:p14="http://schemas.microsoft.com/office/powerpoint/2010/main" val="17968118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a:t>
            </a:r>
            <a:r>
              <a:rPr lang="en-US" dirty="0"/>
              <a:t>Perspective/Theory</a:t>
            </a:r>
          </a:p>
        </p:txBody>
      </p:sp>
      <p:sp>
        <p:nvSpPr>
          <p:cNvPr id="3" name="Content Placeholder 2"/>
          <p:cNvSpPr>
            <a:spLocks noGrp="1"/>
          </p:cNvSpPr>
          <p:nvPr>
            <p:ph idx="1"/>
          </p:nvPr>
        </p:nvSpPr>
        <p:spPr/>
        <p:txBody>
          <a:bodyPr/>
          <a:lstStyle/>
          <a:p>
            <a:r>
              <a:rPr lang="en-US" dirty="0" smtClean="0"/>
              <a:t>According </a:t>
            </a:r>
            <a:r>
              <a:rPr lang="en-US" dirty="0"/>
              <a:t>to the behavioral science theories, the competent managers respect the difference in culture, concepts, opinions and needs of human.</a:t>
            </a:r>
          </a:p>
        </p:txBody>
      </p:sp>
    </p:spTree>
    <p:extLst>
      <p:ext uri="{BB962C8B-B14F-4D97-AF65-F5344CB8AC3E}">
        <p14:creationId xmlns:p14="http://schemas.microsoft.com/office/powerpoint/2010/main" val="16331892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a:t>
            </a:r>
            <a:r>
              <a:rPr lang="en-US" dirty="0"/>
              <a:t>Relations Movement/Theory</a:t>
            </a:r>
          </a:p>
        </p:txBody>
      </p:sp>
      <p:sp>
        <p:nvSpPr>
          <p:cNvPr id="3" name="Content Placeholder 2"/>
          <p:cNvSpPr>
            <a:spLocks noGrp="1"/>
          </p:cNvSpPr>
          <p:nvPr>
            <p:ph idx="1"/>
          </p:nvPr>
        </p:nvSpPr>
        <p:spPr/>
        <p:txBody>
          <a:bodyPr/>
          <a:lstStyle/>
          <a:p>
            <a:r>
              <a:rPr lang="en-US" dirty="0" smtClean="0"/>
              <a:t>As </a:t>
            </a:r>
            <a:r>
              <a:rPr lang="en-US" dirty="0"/>
              <a:t>the name suggests, the human relations theory puts human beings at its center. The human relation theory highlighted the importance of social and psychological factors for workers' productivity and job satisfaction: not only good physical working conditions. The informal relations among workers influence the workers' behavior and performance more than the formal relations in the organization.</a:t>
            </a:r>
          </a:p>
        </p:txBody>
      </p:sp>
    </p:spTree>
    <p:extLst>
      <p:ext uri="{BB962C8B-B14F-4D97-AF65-F5344CB8AC3E}">
        <p14:creationId xmlns:p14="http://schemas.microsoft.com/office/powerpoint/2010/main" val="27918005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Phases of Human Relations Movement/Hawthorne Studies </a:t>
            </a:r>
          </a:p>
        </p:txBody>
      </p:sp>
      <p:sp>
        <p:nvSpPr>
          <p:cNvPr id="3" name="Content Placeholder 2"/>
          <p:cNvSpPr>
            <a:spLocks noGrp="1"/>
          </p:cNvSpPr>
          <p:nvPr>
            <p:ph idx="1"/>
          </p:nvPr>
        </p:nvSpPr>
        <p:spPr/>
        <p:txBody>
          <a:bodyPr>
            <a:normAutofit/>
          </a:bodyPr>
          <a:lstStyle/>
          <a:p>
            <a:pPr>
              <a:buNone/>
            </a:pPr>
            <a:r>
              <a:rPr lang="en-US" dirty="0">
                <a:solidFill>
                  <a:srgbClr val="EA089F"/>
                </a:solidFill>
              </a:rPr>
              <a:t>Phases of Human Relations Movement/Hawthorne Studies </a:t>
            </a:r>
            <a:r>
              <a:rPr lang="en-US" dirty="0" smtClean="0">
                <a:solidFill>
                  <a:srgbClr val="EA089F"/>
                </a:solidFill>
              </a:rPr>
              <a:t>are:</a:t>
            </a:r>
            <a:endParaRPr lang="en-US" dirty="0">
              <a:solidFill>
                <a:srgbClr val="EA089F"/>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082" y="3045018"/>
            <a:ext cx="7489577" cy="3477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18908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Phases of Human Relations Movement/Hawthorne Studies </a:t>
            </a:r>
            <a:r>
              <a:rPr lang="en-US" dirty="0" smtClean="0"/>
              <a:t>…(</a:t>
            </a:r>
            <a:r>
              <a:rPr lang="en-US" dirty="0" err="1" smtClean="0"/>
              <a:t>contd</a:t>
            </a:r>
            <a:r>
              <a:rPr lang="en-US" dirty="0" smtClean="0"/>
              <a:t>)</a:t>
            </a:r>
            <a:endParaRPr lang="en-US" dirty="0"/>
          </a:p>
        </p:txBody>
      </p:sp>
      <p:sp>
        <p:nvSpPr>
          <p:cNvPr id="3" name="Content Placeholder 2"/>
          <p:cNvSpPr>
            <a:spLocks noGrp="1"/>
          </p:cNvSpPr>
          <p:nvPr>
            <p:ph idx="1"/>
          </p:nvPr>
        </p:nvSpPr>
        <p:spPr/>
        <p:txBody>
          <a:bodyPr>
            <a:normAutofit/>
          </a:bodyPr>
          <a:lstStyle/>
          <a:p>
            <a:pPr marL="685800" indent="-685800">
              <a:lnSpc>
                <a:spcPct val="100000"/>
              </a:lnSpc>
              <a:buNone/>
            </a:pPr>
            <a:r>
              <a:rPr lang="en-US" dirty="0"/>
              <a:t>1.	Illumination experiments</a:t>
            </a:r>
          </a:p>
          <a:p>
            <a:pPr marL="685800" indent="-685800">
              <a:lnSpc>
                <a:spcPct val="100000"/>
              </a:lnSpc>
              <a:buNone/>
            </a:pPr>
            <a:r>
              <a:rPr lang="en-US" dirty="0"/>
              <a:t>2.	Relay assembly test room experiment</a:t>
            </a:r>
          </a:p>
          <a:p>
            <a:pPr marL="685800" indent="-685800">
              <a:lnSpc>
                <a:spcPct val="100000"/>
              </a:lnSpc>
              <a:buNone/>
            </a:pPr>
            <a:r>
              <a:rPr lang="en-US" dirty="0"/>
              <a:t>3.	Mass interviewing program</a:t>
            </a:r>
          </a:p>
          <a:p>
            <a:pPr marL="685800" indent="-685800">
              <a:lnSpc>
                <a:spcPct val="100000"/>
              </a:lnSpc>
              <a:buNone/>
            </a:pPr>
            <a:r>
              <a:rPr lang="en-US" dirty="0"/>
              <a:t>4.	Bank wiring observation room experiment</a:t>
            </a:r>
          </a:p>
          <a:p>
            <a:pPr marL="685800" indent="-685800">
              <a:lnSpc>
                <a:spcPct val="100000"/>
              </a:lnSpc>
              <a:buNone/>
            </a:pPr>
            <a:endParaRPr lang="en-US" dirty="0"/>
          </a:p>
        </p:txBody>
      </p:sp>
    </p:spTree>
    <p:extLst>
      <p:ext uri="{BB962C8B-B14F-4D97-AF65-F5344CB8AC3E}">
        <p14:creationId xmlns:p14="http://schemas.microsoft.com/office/powerpoint/2010/main" val="15600046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Contributions/Advantages of Human Relations Theory </a:t>
            </a:r>
          </a:p>
        </p:txBody>
      </p:sp>
      <p:sp>
        <p:nvSpPr>
          <p:cNvPr id="3" name="Content Placeholder 2"/>
          <p:cNvSpPr>
            <a:spLocks noGrp="1"/>
          </p:cNvSpPr>
          <p:nvPr>
            <p:ph idx="1"/>
          </p:nvPr>
        </p:nvSpPr>
        <p:spPr/>
        <p:txBody>
          <a:bodyPr>
            <a:normAutofit/>
          </a:bodyPr>
          <a:lstStyle/>
          <a:p>
            <a:pPr>
              <a:buNone/>
            </a:pPr>
            <a:r>
              <a:rPr lang="en-US" dirty="0">
                <a:solidFill>
                  <a:srgbClr val="EA089F"/>
                </a:solidFill>
              </a:rPr>
              <a:t>The following are some of the notable contributions of the human relations theory.</a:t>
            </a:r>
          </a:p>
          <a:p>
            <a:pPr marL="342900" indent="-342900">
              <a:buFont typeface="Wingdings" pitchFamily="2" charset="2"/>
              <a:buChar char="§"/>
            </a:pPr>
            <a:r>
              <a:rPr lang="en-GB" dirty="0"/>
              <a:t>The human relation theory highlighted the importance of social and psychological factors for workers' productivity and job satisfaction, not only good physical working conditions.</a:t>
            </a:r>
            <a:endParaRPr lang="en-US" dirty="0"/>
          </a:p>
          <a:p>
            <a:pPr marL="342900" indent="-342900">
              <a:buFont typeface="Wingdings" pitchFamily="2" charset="2"/>
              <a:buChar char="§"/>
            </a:pPr>
            <a:r>
              <a:rPr lang="en-GB" dirty="0"/>
              <a:t>The informal relations among workers influence the workers' </a:t>
            </a:r>
            <a:r>
              <a:rPr lang="en-GB" dirty="0" err="1"/>
              <a:t>behavior</a:t>
            </a:r>
            <a:r>
              <a:rPr lang="en-GB" dirty="0"/>
              <a:t> and performance more than the formal relations in the organization.</a:t>
            </a:r>
            <a:endParaRPr lang="en-US" dirty="0"/>
          </a:p>
          <a:p>
            <a:pPr marL="342900" indent="-342900">
              <a:buFont typeface="Wingdings" pitchFamily="2" charset="2"/>
              <a:buChar char="§"/>
            </a:pPr>
            <a:r>
              <a:rPr lang="en-GB" dirty="0"/>
              <a:t>Employees will perform better if they are allowed to participate in decision-making affecting their interests</a:t>
            </a:r>
            <a:r>
              <a:rPr lang="en-GB" dirty="0" smtClean="0"/>
              <a:t>.</a:t>
            </a:r>
            <a:endParaRPr lang="en-US" dirty="0"/>
          </a:p>
        </p:txBody>
      </p:sp>
    </p:spTree>
    <p:extLst>
      <p:ext uri="{BB962C8B-B14F-4D97-AF65-F5344CB8AC3E}">
        <p14:creationId xmlns:p14="http://schemas.microsoft.com/office/powerpoint/2010/main" val="2393666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a:t>
            </a:r>
            <a:r>
              <a:rPr lang="en-US" dirty="0"/>
              <a:t>OBJECTIVES</a:t>
            </a:r>
          </a:p>
        </p:txBody>
      </p:sp>
      <p:sp>
        <p:nvSpPr>
          <p:cNvPr id="4" name="Rounded Rectangle 3"/>
          <p:cNvSpPr/>
          <p:nvPr/>
        </p:nvSpPr>
        <p:spPr>
          <a:xfrm>
            <a:off x="754743" y="2133600"/>
            <a:ext cx="10537371" cy="609600"/>
          </a:xfrm>
          <a:prstGeom prst="roundRect">
            <a:avLst/>
          </a:prstGeom>
          <a:solidFill>
            <a:srgbClr val="EA0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D05A2"/>
              </a:solidFill>
            </a:endParaRPr>
          </a:p>
        </p:txBody>
      </p:sp>
      <p:sp>
        <p:nvSpPr>
          <p:cNvPr id="3" name="Content Placeholder 2"/>
          <p:cNvSpPr>
            <a:spLocks noGrp="1"/>
          </p:cNvSpPr>
          <p:nvPr>
            <p:ph idx="1"/>
          </p:nvPr>
        </p:nvSpPr>
        <p:spPr/>
        <p:txBody>
          <a:bodyPr/>
          <a:lstStyle/>
          <a:p>
            <a:pPr>
              <a:buNone/>
            </a:pPr>
            <a:r>
              <a:rPr lang="en-US" b="1" dirty="0">
                <a:solidFill>
                  <a:schemeClr val="bg1"/>
                </a:solidFill>
              </a:rPr>
              <a:t>After studying this chapter, the students are expected to;</a:t>
            </a:r>
          </a:p>
          <a:p>
            <a:pPr marL="623888" indent="-623888">
              <a:buFont typeface="Wingdings" pitchFamily="2" charset="2"/>
              <a:buChar char="q"/>
            </a:pPr>
            <a:r>
              <a:rPr lang="en-US" sz="2000" dirty="0" smtClean="0"/>
              <a:t>Understand </a:t>
            </a:r>
            <a:r>
              <a:rPr lang="en-US" sz="2000" dirty="0"/>
              <a:t>the early development of management</a:t>
            </a:r>
          </a:p>
          <a:p>
            <a:pPr marL="623888" indent="-623888">
              <a:buFont typeface="Wingdings" pitchFamily="2" charset="2"/>
              <a:buChar char="q"/>
            </a:pPr>
            <a:r>
              <a:rPr lang="en-US" sz="2000" dirty="0" smtClean="0"/>
              <a:t>Know </a:t>
            </a:r>
            <a:r>
              <a:rPr lang="en-US" sz="2000" dirty="0"/>
              <a:t>the perspective of management</a:t>
            </a:r>
          </a:p>
          <a:p>
            <a:pPr marL="623888" indent="-623888">
              <a:buFont typeface="Wingdings" pitchFamily="2" charset="2"/>
              <a:buChar char="q"/>
            </a:pPr>
            <a:r>
              <a:rPr lang="en-US" sz="2000" dirty="0" smtClean="0"/>
              <a:t>Understand </a:t>
            </a:r>
            <a:r>
              <a:rPr lang="en-US" sz="2000" dirty="0"/>
              <a:t>the classical behavioral quantitative integrating perspectives of management</a:t>
            </a:r>
          </a:p>
          <a:p>
            <a:pPr marL="623888" indent="-623888">
              <a:buFont typeface="Wingdings" pitchFamily="2" charset="2"/>
              <a:buChar char="q"/>
            </a:pPr>
            <a:r>
              <a:rPr lang="en-US" sz="2000" dirty="0" smtClean="0"/>
              <a:t>Discuss </a:t>
            </a:r>
            <a:r>
              <a:rPr lang="en-US" sz="2000" dirty="0"/>
              <a:t>the emerging management concepts</a:t>
            </a:r>
          </a:p>
          <a:p>
            <a:pPr marL="623888" indent="-623888">
              <a:buFont typeface="Wingdings" pitchFamily="2" charset="2"/>
              <a:buChar char="q"/>
            </a:pPr>
            <a:r>
              <a:rPr lang="en-US" sz="2000" dirty="0" smtClean="0"/>
              <a:t>Explain </a:t>
            </a:r>
            <a:r>
              <a:rPr lang="en-US" sz="2000" dirty="0"/>
              <a:t>the emerging issues and challenges for management</a:t>
            </a:r>
          </a:p>
        </p:txBody>
      </p:sp>
    </p:spTree>
    <p:extLst>
      <p:ext uri="{BB962C8B-B14F-4D97-AF65-F5344CB8AC3E}">
        <p14:creationId xmlns:p14="http://schemas.microsoft.com/office/powerpoint/2010/main" val="3714180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Contributions/Advantages of Human Relations Theory </a:t>
            </a:r>
            <a:r>
              <a:rPr lang="en-US" dirty="0" smtClean="0"/>
              <a:t>…(</a:t>
            </a:r>
            <a:r>
              <a:rPr lang="en-US" dirty="0" err="1" smtClean="0"/>
              <a:t>contd</a:t>
            </a:r>
            <a:r>
              <a:rPr lang="en-US" dirty="0" smtClean="0"/>
              <a:t>)</a:t>
            </a:r>
            <a:endParaRPr lang="en-US" dirty="0"/>
          </a:p>
        </p:txBody>
      </p:sp>
      <p:sp>
        <p:nvSpPr>
          <p:cNvPr id="3" name="Content Placeholder 2"/>
          <p:cNvSpPr>
            <a:spLocks noGrp="1"/>
          </p:cNvSpPr>
          <p:nvPr>
            <p:ph idx="1"/>
          </p:nvPr>
        </p:nvSpPr>
        <p:spPr/>
        <p:txBody>
          <a:bodyPr>
            <a:normAutofit/>
          </a:bodyPr>
          <a:lstStyle/>
          <a:p>
            <a:pPr marL="342900" indent="-342900">
              <a:buFont typeface="Wingdings" pitchFamily="2" charset="2"/>
              <a:buChar char="§"/>
            </a:pPr>
            <a:r>
              <a:rPr lang="en-GB" dirty="0"/>
              <a:t>When employees are treated with respect and dignity, their performance will improve.</a:t>
            </a:r>
            <a:endParaRPr lang="en-US" dirty="0"/>
          </a:p>
          <a:p>
            <a:pPr marL="342900" indent="-342900">
              <a:buFont typeface="Wingdings" pitchFamily="2" charset="2"/>
              <a:buChar char="§"/>
            </a:pPr>
            <a:r>
              <a:rPr lang="en-US" dirty="0" smtClean="0"/>
              <a:t>Financial </a:t>
            </a:r>
            <a:r>
              <a:rPr lang="en-US" dirty="0"/>
              <a:t>incentives alone cannot increase the performance. Social and psychological needs must also be satisfied in order to increase productivity.</a:t>
            </a:r>
          </a:p>
          <a:p>
            <a:pPr marL="342900" indent="-342900">
              <a:buFont typeface="Wingdings" pitchFamily="2" charset="2"/>
              <a:buChar char="§"/>
            </a:pPr>
            <a:r>
              <a:rPr lang="en-US" dirty="0" smtClean="0"/>
              <a:t>Good </a:t>
            </a:r>
            <a:r>
              <a:rPr lang="en-US" dirty="0"/>
              <a:t>communication between the superiors and subordinates can improve the relations and the productivity of the subordinates.</a:t>
            </a:r>
          </a:p>
          <a:p>
            <a:pPr marL="342900" indent="-342900">
              <a:buFont typeface="Wingdings" pitchFamily="2" charset="2"/>
              <a:buChar char="§"/>
            </a:pPr>
            <a:r>
              <a:rPr lang="en-US" dirty="0" smtClean="0"/>
              <a:t>Special </a:t>
            </a:r>
            <a:r>
              <a:rPr lang="en-US" dirty="0"/>
              <a:t>attention and freedom to express workers’ views to improve their performance.</a:t>
            </a:r>
          </a:p>
        </p:txBody>
      </p:sp>
    </p:spTree>
    <p:extLst>
      <p:ext uri="{BB962C8B-B14F-4D97-AF65-F5344CB8AC3E}">
        <p14:creationId xmlns:p14="http://schemas.microsoft.com/office/powerpoint/2010/main" val="16090750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Limitations/Disadvantages of Human Relations Theory</a:t>
            </a:r>
          </a:p>
        </p:txBody>
      </p:sp>
      <p:sp>
        <p:nvSpPr>
          <p:cNvPr id="3" name="Content Placeholder 2"/>
          <p:cNvSpPr>
            <a:spLocks noGrp="1"/>
          </p:cNvSpPr>
          <p:nvPr>
            <p:ph idx="1"/>
          </p:nvPr>
        </p:nvSpPr>
        <p:spPr/>
        <p:txBody>
          <a:bodyPr/>
          <a:lstStyle/>
          <a:p>
            <a:pPr>
              <a:buNone/>
            </a:pPr>
            <a:r>
              <a:rPr lang="en-US" dirty="0">
                <a:solidFill>
                  <a:srgbClr val="EA089F"/>
                </a:solidFill>
              </a:rPr>
              <a:t>The following are some of the major limitations of the human relation theory.</a:t>
            </a:r>
          </a:p>
          <a:p>
            <a:pPr marL="342900" indent="-342900">
              <a:buFont typeface="Wingdings" pitchFamily="2" charset="2"/>
              <a:buChar char="§"/>
            </a:pPr>
            <a:r>
              <a:rPr lang="en-GB" dirty="0"/>
              <a:t>The Hawthorne experiments were conducted under controlled situations. Hence, the findings may not be applicable in real organizational situations.</a:t>
            </a:r>
            <a:endParaRPr lang="en-US" dirty="0"/>
          </a:p>
          <a:p>
            <a:pPr marL="342900" indent="-342900">
              <a:buFont typeface="Wingdings" pitchFamily="2" charset="2"/>
              <a:buChar char="§"/>
            </a:pPr>
            <a:r>
              <a:rPr lang="en-GB" dirty="0"/>
              <a:t>They have given too much importance to human aspects of productivity improvement. However, productivity also depends on technological and other factors.</a:t>
            </a:r>
            <a:endParaRPr lang="en-US" dirty="0"/>
          </a:p>
          <a:p>
            <a:pPr marL="342900" indent="-342900">
              <a:buFont typeface="Wingdings" pitchFamily="2" charset="2"/>
              <a:buChar char="§"/>
            </a:pPr>
            <a:r>
              <a:rPr lang="en-GB" dirty="0"/>
              <a:t>The Hawthorne experiments have placed much emphasis on group decision-making. In many situations, organizations are compelled to make individual decisions.</a:t>
            </a:r>
            <a:endParaRPr lang="en-US" dirty="0"/>
          </a:p>
          <a:p>
            <a:endParaRPr lang="en-US" dirty="0"/>
          </a:p>
        </p:txBody>
      </p:sp>
    </p:spTree>
    <p:extLst>
      <p:ext uri="{BB962C8B-B14F-4D97-AF65-F5344CB8AC3E}">
        <p14:creationId xmlns:p14="http://schemas.microsoft.com/office/powerpoint/2010/main" val="33183166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Emergence </a:t>
            </a:r>
            <a:r>
              <a:rPr lang="en-US" dirty="0"/>
              <a:t>of Organizational Behavior/Behavioral Science Theories</a:t>
            </a:r>
          </a:p>
        </p:txBody>
      </p:sp>
      <p:sp>
        <p:nvSpPr>
          <p:cNvPr id="3" name="Content Placeholder 2"/>
          <p:cNvSpPr>
            <a:spLocks noGrp="1"/>
          </p:cNvSpPr>
          <p:nvPr>
            <p:ph idx="1"/>
          </p:nvPr>
        </p:nvSpPr>
        <p:spPr/>
        <p:txBody>
          <a:bodyPr/>
          <a:lstStyle/>
          <a:p>
            <a:r>
              <a:rPr lang="en-US" dirty="0" smtClean="0"/>
              <a:t>The </a:t>
            </a:r>
            <a:r>
              <a:rPr lang="en-US" dirty="0"/>
              <a:t>behavioral scientist advocated the importance of peoples' behavior for effectiveness of management. They developed the concepts of motivation, leadership, communication, teamwork, and reward. </a:t>
            </a:r>
          </a:p>
        </p:txBody>
      </p:sp>
    </p:spTree>
    <p:extLst>
      <p:ext uri="{BB962C8B-B14F-4D97-AF65-F5344CB8AC3E}">
        <p14:creationId xmlns:p14="http://schemas.microsoft.com/office/powerpoint/2010/main" val="6886864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Abraham Maslow's: Needs Hierarchy Theory</a:t>
            </a:r>
          </a:p>
        </p:txBody>
      </p:sp>
      <p:sp>
        <p:nvSpPr>
          <p:cNvPr id="3" name="Content Placeholder 2"/>
          <p:cNvSpPr>
            <a:spLocks noGrp="1"/>
          </p:cNvSpPr>
          <p:nvPr>
            <p:ph idx="1"/>
          </p:nvPr>
        </p:nvSpPr>
        <p:spPr/>
        <p:txBody>
          <a:bodyPr/>
          <a:lstStyle/>
          <a:p>
            <a:r>
              <a:rPr lang="en-US" dirty="0"/>
              <a:t>This theory is based on the human needs comprising a five-tier model depicted as hierarchical levels within a pyramid. The needs lower down in the hierarchy must be satisfied before individuals can attend to the needs higher up. </a:t>
            </a:r>
          </a:p>
          <a:p>
            <a:pPr marL="685800" indent="-685800">
              <a:lnSpc>
                <a:spcPct val="100000"/>
              </a:lnSpc>
              <a:buNone/>
            </a:pPr>
            <a:r>
              <a:rPr lang="en-US" dirty="0"/>
              <a:t>1.	Physiological/biological needs </a:t>
            </a:r>
          </a:p>
          <a:p>
            <a:pPr marL="685800" indent="-685800">
              <a:lnSpc>
                <a:spcPct val="100000"/>
              </a:lnSpc>
              <a:buNone/>
            </a:pPr>
            <a:r>
              <a:rPr lang="en-US" dirty="0"/>
              <a:t>2.	Safety/security needs</a:t>
            </a:r>
          </a:p>
          <a:p>
            <a:pPr marL="685800" indent="-685800">
              <a:lnSpc>
                <a:spcPct val="100000"/>
              </a:lnSpc>
              <a:buNone/>
            </a:pPr>
            <a:r>
              <a:rPr lang="en-US" dirty="0"/>
              <a:t>3.	Social needs </a:t>
            </a:r>
          </a:p>
          <a:p>
            <a:pPr marL="685800" indent="-685800">
              <a:lnSpc>
                <a:spcPct val="100000"/>
              </a:lnSpc>
              <a:buNone/>
            </a:pPr>
            <a:r>
              <a:rPr lang="en-US" dirty="0"/>
              <a:t>4.	Esteem/ego </a:t>
            </a:r>
            <a:r>
              <a:rPr lang="en-US" dirty="0" smtClean="0"/>
              <a:t>needs</a:t>
            </a:r>
            <a:endParaRPr lang="en-US" dirty="0"/>
          </a:p>
          <a:p>
            <a:pPr marL="685800" indent="-685800">
              <a:lnSpc>
                <a:spcPct val="100000"/>
              </a:lnSpc>
              <a:buNone/>
            </a:pPr>
            <a:r>
              <a:rPr lang="en-US" dirty="0"/>
              <a:t>5.	Self-actualization needs</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7012" y="3667352"/>
            <a:ext cx="5603787" cy="2691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90317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Douglas </a:t>
            </a:r>
            <a:r>
              <a:rPr lang="en-US" dirty="0"/>
              <a:t>McGregor’s Theory X and Y</a:t>
            </a:r>
          </a:p>
        </p:txBody>
      </p:sp>
      <p:sp>
        <p:nvSpPr>
          <p:cNvPr id="3" name="Content Placeholder 2"/>
          <p:cNvSpPr>
            <a:spLocks noGrp="1"/>
          </p:cNvSpPr>
          <p:nvPr>
            <p:ph idx="1"/>
          </p:nvPr>
        </p:nvSpPr>
        <p:spPr/>
        <p:txBody>
          <a:bodyPr/>
          <a:lstStyle/>
          <a:p>
            <a:r>
              <a:rPr lang="en-US" dirty="0" smtClean="0"/>
              <a:t>In </a:t>
            </a:r>
            <a:r>
              <a:rPr lang="en-US" dirty="0"/>
              <a:t>1960, Douglas McGregor, an American social psychologist, developed theory X (negative) and theory Y (positive) suggesting two aspects of human behavior at work. </a:t>
            </a:r>
          </a:p>
          <a:p>
            <a:r>
              <a:rPr lang="en-US" dirty="0" smtClean="0"/>
              <a:t>Theory </a:t>
            </a:r>
            <a:r>
              <a:rPr lang="en-US" dirty="0"/>
              <a:t>X is the traditional theory of management philosophy. According to this theory people want to avoid work as much as possible meaning that they do not wish to take responsibility. Contrary to Theory X, theory Y assumes that people are inherently happy to work. They are motivated to pursue objectives. There is no need for rewards and punishments system. </a:t>
            </a:r>
          </a:p>
          <a:p>
            <a:endParaRPr lang="en-US" dirty="0"/>
          </a:p>
        </p:txBody>
      </p:sp>
    </p:spTree>
    <p:extLst>
      <p:ext uri="{BB962C8B-B14F-4D97-AF65-F5344CB8AC3E}">
        <p14:creationId xmlns:p14="http://schemas.microsoft.com/office/powerpoint/2010/main" val="26002792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Fredrick </a:t>
            </a:r>
            <a:r>
              <a:rPr lang="en-US" dirty="0"/>
              <a:t>Herzberg's Two Factor (Motivation/Hygiene) Theory</a:t>
            </a:r>
          </a:p>
        </p:txBody>
      </p:sp>
      <p:sp>
        <p:nvSpPr>
          <p:cNvPr id="3" name="Content Placeholder 2"/>
          <p:cNvSpPr>
            <a:spLocks noGrp="1"/>
          </p:cNvSpPr>
          <p:nvPr>
            <p:ph idx="1"/>
          </p:nvPr>
        </p:nvSpPr>
        <p:spPr/>
        <p:txBody>
          <a:bodyPr/>
          <a:lstStyle/>
          <a:p>
            <a:r>
              <a:rPr lang="en-US" dirty="0" smtClean="0"/>
              <a:t>According </a:t>
            </a:r>
            <a:r>
              <a:rPr lang="en-US" dirty="0"/>
              <a:t>to Herzberg, there are some job factors that result in satisfaction while there are other job factors that prevent dissatisfaction. </a:t>
            </a:r>
          </a:p>
          <a:p>
            <a:pPr marL="685800" indent="-685800">
              <a:lnSpc>
                <a:spcPct val="100000"/>
              </a:lnSpc>
              <a:buNone/>
            </a:pPr>
            <a:r>
              <a:rPr lang="en-US" dirty="0"/>
              <a:t>1.	Hygiene factors </a:t>
            </a:r>
          </a:p>
          <a:p>
            <a:pPr marL="685800" indent="-685800">
              <a:lnSpc>
                <a:spcPct val="100000"/>
              </a:lnSpc>
              <a:buNone/>
            </a:pPr>
            <a:r>
              <a:rPr lang="en-US" dirty="0"/>
              <a:t>2.	Motivating or satisfying factors</a:t>
            </a:r>
          </a:p>
          <a:p>
            <a:endParaRPr lang="en-US" dirty="0"/>
          </a:p>
        </p:txBody>
      </p:sp>
    </p:spTree>
    <p:extLst>
      <p:ext uri="{BB962C8B-B14F-4D97-AF65-F5344CB8AC3E}">
        <p14:creationId xmlns:p14="http://schemas.microsoft.com/office/powerpoint/2010/main" val="11988303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Quantitative </a:t>
            </a:r>
            <a:r>
              <a:rPr lang="en-US" b="1" dirty="0" smtClean="0"/>
              <a:t>Perspective/Theory</a:t>
            </a:r>
            <a:endParaRPr lang="en-US" dirty="0"/>
          </a:p>
        </p:txBody>
      </p:sp>
      <p:sp>
        <p:nvSpPr>
          <p:cNvPr id="3" name="Content Placeholder 2"/>
          <p:cNvSpPr>
            <a:spLocks noGrp="1"/>
          </p:cNvSpPr>
          <p:nvPr>
            <p:ph idx="1"/>
          </p:nvPr>
        </p:nvSpPr>
        <p:spPr/>
        <p:txBody>
          <a:bodyPr/>
          <a:lstStyle/>
          <a:p>
            <a:r>
              <a:rPr lang="en-US" dirty="0" smtClean="0"/>
              <a:t>The </a:t>
            </a:r>
            <a:r>
              <a:rPr lang="en-US" dirty="0"/>
              <a:t>quantitative perspective of management involves the use of quantitative techniques, such as statistics, information models, and computer simulations, to improve planning and decision making.</a:t>
            </a:r>
          </a:p>
        </p:txBody>
      </p:sp>
    </p:spTree>
    <p:extLst>
      <p:ext uri="{BB962C8B-B14F-4D97-AF65-F5344CB8AC3E}">
        <p14:creationId xmlns:p14="http://schemas.microsoft.com/office/powerpoint/2010/main" val="22534339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Management Science </a:t>
            </a:r>
            <a:r>
              <a:rPr lang="en-US" b="1" dirty="0" smtClean="0"/>
              <a:t>Theory</a:t>
            </a:r>
            <a:endParaRPr lang="en-US" dirty="0"/>
          </a:p>
        </p:txBody>
      </p:sp>
      <p:sp>
        <p:nvSpPr>
          <p:cNvPr id="3" name="Content Placeholder 2"/>
          <p:cNvSpPr>
            <a:spLocks noGrp="1"/>
          </p:cNvSpPr>
          <p:nvPr>
            <p:ph idx="1"/>
          </p:nvPr>
        </p:nvSpPr>
        <p:spPr/>
        <p:txBody>
          <a:bodyPr/>
          <a:lstStyle/>
          <a:p>
            <a:r>
              <a:rPr lang="en-US" dirty="0" smtClean="0"/>
              <a:t>The </a:t>
            </a:r>
            <a:r>
              <a:rPr lang="en-US" dirty="0"/>
              <a:t>management science theory is based on mathematical, quantitative, and operational research approach.  It emphasizes the application of mathematics and statistics for solving managerial problems. </a:t>
            </a:r>
          </a:p>
        </p:txBody>
      </p:sp>
    </p:spTree>
    <p:extLst>
      <p:ext uri="{BB962C8B-B14F-4D97-AF65-F5344CB8AC3E}">
        <p14:creationId xmlns:p14="http://schemas.microsoft.com/office/powerpoint/2010/main" val="7968697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Contributions/Advantages of Management Science Theory</a:t>
            </a:r>
          </a:p>
        </p:txBody>
      </p:sp>
      <p:sp>
        <p:nvSpPr>
          <p:cNvPr id="3" name="Content Placeholder 2"/>
          <p:cNvSpPr>
            <a:spLocks noGrp="1"/>
          </p:cNvSpPr>
          <p:nvPr>
            <p:ph idx="1"/>
          </p:nvPr>
        </p:nvSpPr>
        <p:spPr/>
        <p:txBody>
          <a:bodyPr/>
          <a:lstStyle/>
          <a:p>
            <a:pPr>
              <a:buNone/>
            </a:pPr>
            <a:r>
              <a:rPr lang="en-US" dirty="0">
                <a:solidFill>
                  <a:srgbClr val="EA089F"/>
                </a:solidFill>
              </a:rPr>
              <a:t>The following are the key contributions of management science theory.</a:t>
            </a:r>
          </a:p>
          <a:p>
            <a:pPr marL="342900" indent="-342900">
              <a:buFont typeface="Wingdings" pitchFamily="2" charset="2"/>
              <a:buChar char="§"/>
            </a:pPr>
            <a:r>
              <a:rPr lang="en-GB" dirty="0"/>
              <a:t>It encourages solving managerial problems objectively.</a:t>
            </a:r>
            <a:endParaRPr lang="en-US" dirty="0"/>
          </a:p>
          <a:p>
            <a:pPr marL="342900" indent="-342900">
              <a:buFont typeface="Wingdings" pitchFamily="2" charset="2"/>
              <a:buChar char="§"/>
            </a:pPr>
            <a:r>
              <a:rPr lang="en-GB" dirty="0"/>
              <a:t>It emphasizes the use of factual data and logical analysis in the decision making process. It discourages intuition and hunch.</a:t>
            </a:r>
            <a:endParaRPr lang="en-US" dirty="0"/>
          </a:p>
          <a:p>
            <a:pPr marL="342900" indent="-342900">
              <a:buFont typeface="Wingdings" pitchFamily="2" charset="2"/>
              <a:buChar char="§"/>
            </a:pPr>
            <a:r>
              <a:rPr lang="en-GB" dirty="0"/>
              <a:t>It advocates participation in the decision making process.</a:t>
            </a:r>
            <a:endParaRPr lang="en-US" dirty="0"/>
          </a:p>
          <a:p>
            <a:endParaRPr lang="en-US" dirty="0"/>
          </a:p>
        </p:txBody>
      </p:sp>
    </p:spTree>
    <p:extLst>
      <p:ext uri="{BB962C8B-B14F-4D97-AF65-F5344CB8AC3E}">
        <p14:creationId xmlns:p14="http://schemas.microsoft.com/office/powerpoint/2010/main" val="24178797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Limitations/Disadvantages of Management Science Theory</a:t>
            </a:r>
          </a:p>
        </p:txBody>
      </p:sp>
      <p:sp>
        <p:nvSpPr>
          <p:cNvPr id="3" name="Content Placeholder 2"/>
          <p:cNvSpPr>
            <a:spLocks noGrp="1"/>
          </p:cNvSpPr>
          <p:nvPr>
            <p:ph idx="1"/>
          </p:nvPr>
        </p:nvSpPr>
        <p:spPr/>
        <p:txBody>
          <a:bodyPr>
            <a:normAutofit/>
          </a:bodyPr>
          <a:lstStyle/>
          <a:p>
            <a:pPr>
              <a:buNone/>
            </a:pPr>
            <a:r>
              <a:rPr lang="en-US" dirty="0">
                <a:solidFill>
                  <a:srgbClr val="EA089F"/>
                </a:solidFill>
              </a:rPr>
              <a:t>The following are some of the major limitations of the management science theory.</a:t>
            </a:r>
          </a:p>
          <a:p>
            <a:pPr marL="342900" indent="-342900">
              <a:buFont typeface="Wingdings" pitchFamily="2" charset="2"/>
              <a:buChar char="§"/>
            </a:pPr>
            <a:r>
              <a:rPr lang="en-GB" dirty="0"/>
              <a:t>It does not deal with the qualitative aspect of an organization.</a:t>
            </a:r>
            <a:endParaRPr lang="en-US" dirty="0"/>
          </a:p>
          <a:p>
            <a:pPr marL="342900" indent="-342900">
              <a:buFont typeface="Wingdings" pitchFamily="2" charset="2"/>
              <a:buChar char="§"/>
            </a:pPr>
            <a:r>
              <a:rPr lang="en-GB" dirty="0"/>
              <a:t>All the data and information may not be reliable and valid.</a:t>
            </a:r>
            <a:endParaRPr lang="en-US" dirty="0"/>
          </a:p>
          <a:p>
            <a:pPr marL="342900" indent="-342900">
              <a:buFont typeface="Wingdings" pitchFamily="2" charset="2"/>
              <a:buChar char="§"/>
            </a:pPr>
            <a:r>
              <a:rPr lang="en-GB" dirty="0"/>
              <a:t>It requires the use of complex models.</a:t>
            </a:r>
            <a:endParaRPr lang="en-US" dirty="0"/>
          </a:p>
          <a:p>
            <a:pPr>
              <a:buNone/>
            </a:pPr>
            <a:endParaRPr lang="en-US" dirty="0">
              <a:solidFill>
                <a:srgbClr val="EA089F"/>
              </a:solidFill>
            </a:endParaRPr>
          </a:p>
        </p:txBody>
      </p:sp>
    </p:spTree>
    <p:extLst>
      <p:ext uri="{BB962C8B-B14F-4D97-AF65-F5344CB8AC3E}">
        <p14:creationId xmlns:p14="http://schemas.microsoft.com/office/powerpoint/2010/main" val="3631226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Early Development of </a:t>
            </a:r>
            <a:r>
              <a:rPr lang="en-US" b="1" dirty="0" smtClean="0"/>
              <a:t>Management</a:t>
            </a:r>
            <a:endParaRPr lang="en-US" b="1" dirty="0"/>
          </a:p>
        </p:txBody>
      </p:sp>
      <p:sp>
        <p:nvSpPr>
          <p:cNvPr id="3" name="Content Placeholder 2"/>
          <p:cNvSpPr>
            <a:spLocks noGrp="1"/>
          </p:cNvSpPr>
          <p:nvPr>
            <p:ph idx="1"/>
          </p:nvPr>
        </p:nvSpPr>
        <p:spPr/>
        <p:txBody>
          <a:bodyPr/>
          <a:lstStyle/>
          <a:p>
            <a:r>
              <a:rPr lang="en-US" dirty="0" smtClean="0"/>
              <a:t>The </a:t>
            </a:r>
            <a:r>
              <a:rPr lang="en-US" dirty="0"/>
              <a:t>study of management as a discipline began only after the industrial revolution that took place in the 18th century. With the passage of time and the emergence of large and global organizations, management has come a long way as a multi-disciplinary discipline and different management theories have been developed. </a:t>
            </a:r>
            <a:endParaRPr lang="en-GB" dirty="0"/>
          </a:p>
        </p:txBody>
      </p:sp>
    </p:spTree>
    <p:extLst>
      <p:ext uri="{BB962C8B-B14F-4D97-AF65-F5344CB8AC3E}">
        <p14:creationId xmlns:p14="http://schemas.microsoft.com/office/powerpoint/2010/main" val="4611556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 </a:t>
            </a:r>
            <a:r>
              <a:rPr lang="en-US" dirty="0"/>
              <a:t>Management</a:t>
            </a:r>
          </a:p>
        </p:txBody>
      </p:sp>
      <p:sp>
        <p:nvSpPr>
          <p:cNvPr id="3" name="Content Placeholder 2"/>
          <p:cNvSpPr>
            <a:spLocks noGrp="1"/>
          </p:cNvSpPr>
          <p:nvPr>
            <p:ph idx="1"/>
          </p:nvPr>
        </p:nvSpPr>
        <p:spPr/>
        <p:txBody>
          <a:bodyPr/>
          <a:lstStyle/>
          <a:p>
            <a:r>
              <a:rPr lang="en-US" dirty="0" smtClean="0"/>
              <a:t>Operations </a:t>
            </a:r>
            <a:r>
              <a:rPr lang="en-US" dirty="0"/>
              <a:t>management is managing the routine organizational activities to ensure that the organization is able to operate efficiently and effectively.</a:t>
            </a:r>
          </a:p>
        </p:txBody>
      </p:sp>
    </p:spTree>
    <p:extLst>
      <p:ext uri="{BB962C8B-B14F-4D97-AF65-F5344CB8AC3E}">
        <p14:creationId xmlns:p14="http://schemas.microsoft.com/office/powerpoint/2010/main" val="1827534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a:t>
            </a:r>
            <a:r>
              <a:rPr lang="en-US" dirty="0"/>
              <a:t>Information Systems</a:t>
            </a:r>
          </a:p>
        </p:txBody>
      </p:sp>
      <p:sp>
        <p:nvSpPr>
          <p:cNvPr id="3" name="Content Placeholder 2"/>
          <p:cNvSpPr>
            <a:spLocks noGrp="1"/>
          </p:cNvSpPr>
          <p:nvPr>
            <p:ph idx="1"/>
          </p:nvPr>
        </p:nvSpPr>
        <p:spPr/>
        <p:txBody>
          <a:bodyPr/>
          <a:lstStyle/>
          <a:p>
            <a:r>
              <a:rPr lang="en-US" dirty="0" smtClean="0"/>
              <a:t>An </a:t>
            </a:r>
            <a:r>
              <a:rPr lang="en-US" dirty="0"/>
              <a:t>MIS is a process which gathers data and information from multiple systems, organizes, analyzes, interprets, and reports them to the management for decision-making.</a:t>
            </a:r>
          </a:p>
        </p:txBody>
      </p:sp>
    </p:spTree>
    <p:extLst>
      <p:ext uri="{BB962C8B-B14F-4D97-AF65-F5344CB8AC3E}">
        <p14:creationId xmlns:p14="http://schemas.microsoft.com/office/powerpoint/2010/main" val="17841775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a:t>
            </a:r>
            <a:r>
              <a:rPr lang="en-US" dirty="0"/>
              <a:t>Theory</a:t>
            </a:r>
          </a:p>
        </p:txBody>
      </p:sp>
      <p:sp>
        <p:nvSpPr>
          <p:cNvPr id="3" name="Content Placeholder 2"/>
          <p:cNvSpPr>
            <a:spLocks noGrp="1"/>
          </p:cNvSpPr>
          <p:nvPr>
            <p:ph idx="1"/>
          </p:nvPr>
        </p:nvSpPr>
        <p:spPr/>
        <p:txBody>
          <a:bodyPr/>
          <a:lstStyle/>
          <a:p>
            <a:r>
              <a:rPr lang="en-US" dirty="0" smtClean="0"/>
              <a:t>The </a:t>
            </a:r>
            <a:r>
              <a:rPr lang="en-US" dirty="0"/>
              <a:t>decision theory of management looks management as a decision making process. According to this, decisions are made through rationale choice among different alternatives available. </a:t>
            </a:r>
          </a:p>
        </p:txBody>
      </p:sp>
    </p:spTree>
    <p:extLst>
      <p:ext uri="{BB962C8B-B14F-4D97-AF65-F5344CB8AC3E}">
        <p14:creationId xmlns:p14="http://schemas.microsoft.com/office/powerpoint/2010/main" val="6370765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Contributions/Advantages of Decision Theory</a:t>
            </a:r>
          </a:p>
        </p:txBody>
      </p:sp>
      <p:sp>
        <p:nvSpPr>
          <p:cNvPr id="3" name="Content Placeholder 2"/>
          <p:cNvSpPr>
            <a:spLocks noGrp="1"/>
          </p:cNvSpPr>
          <p:nvPr>
            <p:ph idx="1"/>
          </p:nvPr>
        </p:nvSpPr>
        <p:spPr/>
        <p:txBody>
          <a:bodyPr/>
          <a:lstStyle/>
          <a:p>
            <a:pPr>
              <a:buNone/>
            </a:pPr>
            <a:r>
              <a:rPr lang="en-US" dirty="0">
                <a:solidFill>
                  <a:srgbClr val="EA089F"/>
                </a:solidFill>
              </a:rPr>
              <a:t>The following are the major contributions of the decision theory. </a:t>
            </a:r>
          </a:p>
          <a:p>
            <a:pPr marL="342900" indent="-342900">
              <a:buFont typeface="Wingdings" pitchFamily="2" charset="2"/>
              <a:buChar char="§"/>
            </a:pPr>
            <a:r>
              <a:rPr lang="en-GB" dirty="0"/>
              <a:t>This theory has contributed in developing problem solving skills.</a:t>
            </a:r>
            <a:endParaRPr lang="en-US" dirty="0"/>
          </a:p>
          <a:p>
            <a:pPr marL="342900" indent="-342900">
              <a:buFont typeface="Wingdings" pitchFamily="2" charset="2"/>
              <a:buChar char="§"/>
            </a:pPr>
            <a:r>
              <a:rPr lang="en-GB" dirty="0"/>
              <a:t>It also emphasizes rational decision making where the decisions can be implemented fairly. </a:t>
            </a:r>
            <a:endParaRPr lang="en-US" dirty="0"/>
          </a:p>
          <a:p>
            <a:pPr marL="342900" indent="-342900">
              <a:buFont typeface="Wingdings" pitchFamily="2" charset="2"/>
              <a:buChar char="§"/>
            </a:pPr>
            <a:r>
              <a:rPr lang="en-GB" dirty="0"/>
              <a:t>It has focused on the importance of information management for effective decisions.</a:t>
            </a:r>
            <a:endParaRPr lang="en-US" dirty="0"/>
          </a:p>
          <a:p>
            <a:endParaRPr lang="en-US" dirty="0"/>
          </a:p>
        </p:txBody>
      </p:sp>
    </p:spTree>
    <p:extLst>
      <p:ext uri="{BB962C8B-B14F-4D97-AF65-F5344CB8AC3E}">
        <p14:creationId xmlns:p14="http://schemas.microsoft.com/office/powerpoint/2010/main" val="33325755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Limitations/Disadvantages of Decision Theory</a:t>
            </a:r>
          </a:p>
        </p:txBody>
      </p:sp>
      <p:sp>
        <p:nvSpPr>
          <p:cNvPr id="3" name="Content Placeholder 2"/>
          <p:cNvSpPr>
            <a:spLocks noGrp="1"/>
          </p:cNvSpPr>
          <p:nvPr>
            <p:ph idx="1"/>
          </p:nvPr>
        </p:nvSpPr>
        <p:spPr/>
        <p:txBody>
          <a:bodyPr/>
          <a:lstStyle/>
          <a:p>
            <a:pPr>
              <a:buNone/>
            </a:pPr>
            <a:r>
              <a:rPr lang="en-US" dirty="0">
                <a:solidFill>
                  <a:srgbClr val="EA089F"/>
                </a:solidFill>
              </a:rPr>
              <a:t>The following are some of the notable limitations of decision theory. </a:t>
            </a:r>
          </a:p>
          <a:p>
            <a:pPr marL="342900" indent="-342900">
              <a:buFont typeface="Wingdings" pitchFamily="2" charset="2"/>
              <a:buChar char="§"/>
            </a:pPr>
            <a:r>
              <a:rPr lang="en-GB" dirty="0"/>
              <a:t>Managers rarely have full or perfect information as the information may not be available due to several reasons.</a:t>
            </a:r>
            <a:endParaRPr lang="en-US" dirty="0"/>
          </a:p>
          <a:p>
            <a:pPr marL="342900" indent="-342900">
              <a:buFont typeface="Wingdings" pitchFamily="2" charset="2"/>
              <a:buChar char="§"/>
            </a:pPr>
            <a:r>
              <a:rPr lang="en-GB" dirty="0"/>
              <a:t>Individual rationality is limited by his/her ability to </a:t>
            </a:r>
            <a:r>
              <a:rPr lang="en-GB" dirty="0" err="1"/>
              <a:t>analyze</a:t>
            </a:r>
            <a:r>
              <a:rPr lang="en-GB" dirty="0"/>
              <a:t> through competing alternatives. Hence, a complete rational choice may not be possible.</a:t>
            </a:r>
            <a:endParaRPr lang="en-US" dirty="0"/>
          </a:p>
          <a:p>
            <a:pPr marL="342900" indent="-342900">
              <a:buFont typeface="Wingdings" pitchFamily="2" charset="2"/>
              <a:buChar char="§"/>
            </a:pPr>
            <a:r>
              <a:rPr lang="en-GB" dirty="0"/>
              <a:t>In all decision situations, it is not possible to measure the benefits and costs.</a:t>
            </a:r>
            <a:endParaRPr lang="en-US" dirty="0"/>
          </a:p>
          <a:p>
            <a:endParaRPr lang="en-US" dirty="0"/>
          </a:p>
        </p:txBody>
      </p:sp>
    </p:spTree>
    <p:extLst>
      <p:ext uri="{BB962C8B-B14F-4D97-AF65-F5344CB8AC3E}">
        <p14:creationId xmlns:p14="http://schemas.microsoft.com/office/powerpoint/2010/main" val="2711844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Integrating Perspective/Theory</a:t>
            </a:r>
          </a:p>
        </p:txBody>
      </p:sp>
      <p:sp>
        <p:nvSpPr>
          <p:cNvPr id="3" name="Content Placeholder 2"/>
          <p:cNvSpPr>
            <a:spLocks noGrp="1"/>
          </p:cNvSpPr>
          <p:nvPr>
            <p:ph idx="1"/>
          </p:nvPr>
        </p:nvSpPr>
        <p:spPr/>
        <p:txBody>
          <a:bodyPr/>
          <a:lstStyle/>
          <a:p>
            <a:r>
              <a:rPr lang="en-US" dirty="0" smtClean="0"/>
              <a:t>The </a:t>
            </a:r>
            <a:r>
              <a:rPr lang="en-US" dirty="0"/>
              <a:t>integrative perspectives attempt to integrate these approaches to suit a particular organization at a particular situation.</a:t>
            </a:r>
          </a:p>
        </p:txBody>
      </p:sp>
    </p:spTree>
    <p:extLst>
      <p:ext uri="{BB962C8B-B14F-4D97-AF65-F5344CB8AC3E}">
        <p14:creationId xmlns:p14="http://schemas.microsoft.com/office/powerpoint/2010/main" val="40602519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a:t>
            </a:r>
            <a:r>
              <a:rPr lang="en-US" dirty="0"/>
              <a:t>Theory</a:t>
            </a:r>
          </a:p>
        </p:txBody>
      </p:sp>
      <p:sp>
        <p:nvSpPr>
          <p:cNvPr id="3" name="Content Placeholder 2"/>
          <p:cNvSpPr>
            <a:spLocks noGrp="1"/>
          </p:cNvSpPr>
          <p:nvPr>
            <p:ph idx="1"/>
          </p:nvPr>
        </p:nvSpPr>
        <p:spPr/>
        <p:txBody>
          <a:bodyPr/>
          <a:lstStyle/>
          <a:p>
            <a:r>
              <a:rPr lang="en-US" dirty="0" smtClean="0"/>
              <a:t>The </a:t>
            </a:r>
            <a:r>
              <a:rPr lang="en-US" dirty="0"/>
              <a:t>system theory of   management assumes that an organization should be viewed as an open system. Organization is an open system since it constantly interacts with the environment.</a:t>
            </a:r>
          </a:p>
        </p:txBody>
      </p:sp>
    </p:spTree>
    <p:extLst>
      <p:ext uri="{BB962C8B-B14F-4D97-AF65-F5344CB8AC3E}">
        <p14:creationId xmlns:p14="http://schemas.microsoft.com/office/powerpoint/2010/main" val="17002910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of System Theory</a:t>
            </a:r>
          </a:p>
        </p:txBody>
      </p:sp>
      <p:sp>
        <p:nvSpPr>
          <p:cNvPr id="3" name="Content Placeholder 2"/>
          <p:cNvSpPr>
            <a:spLocks noGrp="1"/>
          </p:cNvSpPr>
          <p:nvPr>
            <p:ph idx="1"/>
          </p:nvPr>
        </p:nvSpPr>
        <p:spPr/>
        <p:txBody>
          <a:bodyPr>
            <a:normAutofit/>
          </a:bodyPr>
          <a:lstStyle/>
          <a:p>
            <a:pPr>
              <a:buNone/>
            </a:pPr>
            <a:r>
              <a:rPr lang="en-US" dirty="0">
                <a:solidFill>
                  <a:srgbClr val="EA089F"/>
                </a:solidFill>
              </a:rPr>
              <a:t>The system theory has the following components.</a:t>
            </a:r>
          </a:p>
          <a:p>
            <a:pPr marL="685800" indent="-685800">
              <a:lnSpc>
                <a:spcPct val="100000"/>
              </a:lnSpc>
              <a:buNone/>
            </a:pPr>
            <a:r>
              <a:rPr lang="en-US" dirty="0" smtClean="0"/>
              <a:t>1</a:t>
            </a:r>
            <a:r>
              <a:rPr lang="en-US" dirty="0"/>
              <a:t>. 	Inputs</a:t>
            </a:r>
          </a:p>
          <a:p>
            <a:pPr marL="685800" indent="-685800">
              <a:lnSpc>
                <a:spcPct val="100000"/>
              </a:lnSpc>
              <a:buNone/>
            </a:pPr>
            <a:r>
              <a:rPr lang="en-US" dirty="0"/>
              <a:t>2. 	Processing</a:t>
            </a:r>
          </a:p>
          <a:p>
            <a:pPr marL="685800" indent="-685800">
              <a:lnSpc>
                <a:spcPct val="100000"/>
              </a:lnSpc>
              <a:buNone/>
            </a:pPr>
            <a:r>
              <a:rPr lang="en-US" dirty="0"/>
              <a:t>3. 	Outputs</a:t>
            </a:r>
          </a:p>
          <a:p>
            <a:pPr marL="685800" indent="-685800">
              <a:lnSpc>
                <a:spcPct val="100000"/>
              </a:lnSpc>
              <a:buNone/>
            </a:pPr>
            <a:r>
              <a:rPr lang="en-US" dirty="0"/>
              <a:t>4. 	Environment </a:t>
            </a:r>
          </a:p>
          <a:p>
            <a:pPr marL="685800" indent="-685800">
              <a:lnSpc>
                <a:spcPct val="100000"/>
              </a:lnSpc>
              <a:buNone/>
            </a:pPr>
            <a:r>
              <a:rPr lang="en-US" dirty="0"/>
              <a:t>5. 	Feedback </a:t>
            </a:r>
          </a:p>
          <a:p>
            <a:pPr marL="685800" indent="-685800">
              <a:lnSpc>
                <a:spcPct val="100000"/>
              </a:lnSpc>
              <a:buNone/>
            </a:pPr>
            <a:endParaRPr lang="en-US" dirty="0"/>
          </a:p>
        </p:txBody>
      </p:sp>
    </p:spTree>
    <p:extLst>
      <p:ext uri="{BB962C8B-B14F-4D97-AF65-F5344CB8AC3E}">
        <p14:creationId xmlns:p14="http://schemas.microsoft.com/office/powerpoint/2010/main" val="1530309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System Theory</a:t>
            </a:r>
          </a:p>
        </p:txBody>
      </p:sp>
      <p:sp>
        <p:nvSpPr>
          <p:cNvPr id="3" name="Content Placeholder 2"/>
          <p:cNvSpPr>
            <a:spLocks noGrp="1"/>
          </p:cNvSpPr>
          <p:nvPr>
            <p:ph idx="1"/>
          </p:nvPr>
        </p:nvSpPr>
        <p:spPr/>
        <p:txBody>
          <a:bodyPr>
            <a:normAutofit fontScale="92500" lnSpcReduction="10000"/>
          </a:bodyPr>
          <a:lstStyle/>
          <a:p>
            <a:pPr>
              <a:lnSpc>
                <a:spcPct val="100000"/>
              </a:lnSpc>
              <a:buNone/>
            </a:pPr>
            <a:r>
              <a:rPr lang="en-US" sz="2600" dirty="0">
                <a:solidFill>
                  <a:srgbClr val="EA089F"/>
                </a:solidFill>
              </a:rPr>
              <a:t>The system theory has the following elements: </a:t>
            </a:r>
          </a:p>
          <a:p>
            <a:pPr marL="685800" indent="-685800">
              <a:lnSpc>
                <a:spcPct val="100000"/>
              </a:lnSpc>
              <a:buNone/>
            </a:pPr>
            <a:r>
              <a:rPr lang="en-US" dirty="0" smtClean="0"/>
              <a:t>1</a:t>
            </a:r>
            <a:r>
              <a:rPr lang="en-US" dirty="0"/>
              <a:t>.	Goal oriented</a:t>
            </a:r>
          </a:p>
          <a:p>
            <a:pPr marL="685800" indent="-685800">
              <a:lnSpc>
                <a:spcPct val="100000"/>
              </a:lnSpc>
              <a:buNone/>
            </a:pPr>
            <a:r>
              <a:rPr lang="en-US" dirty="0"/>
              <a:t>2.	Sub-systems</a:t>
            </a:r>
          </a:p>
          <a:p>
            <a:pPr marL="685800" indent="-685800">
              <a:lnSpc>
                <a:spcPct val="100000"/>
              </a:lnSpc>
              <a:buNone/>
            </a:pPr>
            <a:r>
              <a:rPr lang="en-US" dirty="0"/>
              <a:t>3.	Synergy</a:t>
            </a:r>
          </a:p>
          <a:p>
            <a:pPr marL="685800" indent="-685800">
              <a:lnSpc>
                <a:spcPct val="100000"/>
              </a:lnSpc>
              <a:buNone/>
            </a:pPr>
            <a:r>
              <a:rPr lang="en-US" dirty="0"/>
              <a:t>4.	System boundary</a:t>
            </a:r>
          </a:p>
          <a:p>
            <a:pPr marL="685800" indent="-685800">
              <a:lnSpc>
                <a:spcPct val="100000"/>
              </a:lnSpc>
              <a:buNone/>
            </a:pPr>
            <a:r>
              <a:rPr lang="en-US" dirty="0"/>
              <a:t>5.	Flow</a:t>
            </a:r>
          </a:p>
          <a:p>
            <a:pPr marL="685800" indent="-685800">
              <a:lnSpc>
                <a:spcPct val="100000"/>
              </a:lnSpc>
              <a:buNone/>
            </a:pPr>
            <a:r>
              <a:rPr lang="en-US" dirty="0"/>
              <a:t>6.	Feedback</a:t>
            </a:r>
          </a:p>
          <a:p>
            <a:pPr marL="685800" indent="-685800">
              <a:lnSpc>
                <a:spcPct val="100000"/>
              </a:lnSpc>
              <a:buNone/>
            </a:pPr>
            <a:r>
              <a:rPr lang="en-US" dirty="0"/>
              <a:t>7.	Open or closed system</a:t>
            </a:r>
          </a:p>
          <a:p>
            <a:pPr marL="685800" indent="-685800">
              <a:lnSpc>
                <a:spcPct val="100000"/>
              </a:lnSpc>
              <a:buNone/>
            </a:pPr>
            <a:endParaRPr lang="en-US" dirty="0"/>
          </a:p>
        </p:txBody>
      </p:sp>
    </p:spTree>
    <p:extLst>
      <p:ext uri="{BB962C8B-B14F-4D97-AF65-F5344CB8AC3E}">
        <p14:creationId xmlns:p14="http://schemas.microsoft.com/office/powerpoint/2010/main" val="14012480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Contributions/Advantages of System Theory</a:t>
            </a:r>
          </a:p>
        </p:txBody>
      </p:sp>
      <p:sp>
        <p:nvSpPr>
          <p:cNvPr id="3" name="Content Placeholder 2"/>
          <p:cNvSpPr>
            <a:spLocks noGrp="1"/>
          </p:cNvSpPr>
          <p:nvPr>
            <p:ph idx="1"/>
          </p:nvPr>
        </p:nvSpPr>
        <p:spPr/>
        <p:txBody>
          <a:bodyPr/>
          <a:lstStyle/>
          <a:p>
            <a:pPr>
              <a:buNone/>
            </a:pPr>
            <a:r>
              <a:rPr lang="en-US" dirty="0">
                <a:solidFill>
                  <a:srgbClr val="EA089F"/>
                </a:solidFill>
              </a:rPr>
              <a:t>The following are some of the remarkable contributions of the system theory.</a:t>
            </a:r>
          </a:p>
          <a:p>
            <a:pPr marL="342900" indent="-342900">
              <a:buFont typeface="Wingdings" pitchFamily="2" charset="2"/>
              <a:buChar char="§"/>
            </a:pPr>
            <a:r>
              <a:rPr lang="en-GB" dirty="0"/>
              <a:t>The system theory provides a conceptual framework for viewing an organization.</a:t>
            </a:r>
            <a:endParaRPr lang="en-US" dirty="0"/>
          </a:p>
          <a:p>
            <a:pPr marL="342900" indent="-342900">
              <a:buFont typeface="Wingdings" pitchFamily="2" charset="2"/>
              <a:buChar char="§"/>
            </a:pPr>
            <a:r>
              <a:rPr lang="en-GB" dirty="0"/>
              <a:t>It enhances the interrelationship and coordination among the various parts or subsystem of the organization.</a:t>
            </a:r>
            <a:endParaRPr lang="en-US" dirty="0"/>
          </a:p>
          <a:p>
            <a:pPr marL="342900" indent="-342900">
              <a:buFont typeface="Wingdings" pitchFamily="2" charset="2"/>
              <a:buChar char="§"/>
            </a:pPr>
            <a:r>
              <a:rPr lang="en-GB" dirty="0"/>
              <a:t>It gives equal importance to both internal and external contexts of an organization. </a:t>
            </a:r>
            <a:endParaRPr lang="en-US" dirty="0"/>
          </a:p>
          <a:p>
            <a:pPr marL="342900" indent="-342900">
              <a:buFont typeface="Wingdings" pitchFamily="2" charset="2"/>
              <a:buChar char="§"/>
            </a:pPr>
            <a:r>
              <a:rPr lang="en-GB" dirty="0"/>
              <a:t>It provides a good basis for planning, executing and controlling.</a:t>
            </a:r>
            <a:endParaRPr lang="en-US" dirty="0"/>
          </a:p>
          <a:p>
            <a:endParaRPr lang="en-US" dirty="0"/>
          </a:p>
        </p:txBody>
      </p:sp>
    </p:spTree>
    <p:extLst>
      <p:ext uri="{BB962C8B-B14F-4D97-AF65-F5344CB8AC3E}">
        <p14:creationId xmlns:p14="http://schemas.microsoft.com/office/powerpoint/2010/main" val="76845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Classical </a:t>
            </a:r>
            <a:r>
              <a:rPr lang="en-US" b="1" dirty="0" smtClean="0"/>
              <a:t>Perspective/Theory</a:t>
            </a:r>
            <a:endParaRPr lang="en-US" dirty="0"/>
          </a:p>
        </p:txBody>
      </p:sp>
      <p:sp>
        <p:nvSpPr>
          <p:cNvPr id="3" name="Content Placeholder 2"/>
          <p:cNvSpPr>
            <a:spLocks noGrp="1"/>
          </p:cNvSpPr>
          <p:nvPr>
            <p:ph idx="1"/>
          </p:nvPr>
        </p:nvSpPr>
        <p:spPr/>
        <p:txBody>
          <a:bodyPr/>
          <a:lstStyle/>
          <a:p>
            <a:r>
              <a:rPr lang="en-US" dirty="0" smtClean="0"/>
              <a:t>Classical </a:t>
            </a:r>
            <a:r>
              <a:rPr lang="en-US" dirty="0"/>
              <a:t>management theories advocate specialization of labor, centralized leadership and decision-making, and profit maximization. Some of the influential classical theories of management are;</a:t>
            </a:r>
          </a:p>
          <a:p>
            <a:pPr marL="685800" lvl="0" indent="-685800">
              <a:buNone/>
            </a:pPr>
            <a:r>
              <a:rPr lang="en-US" dirty="0"/>
              <a:t>1.	Scientific Management Theory</a:t>
            </a:r>
          </a:p>
          <a:p>
            <a:pPr marL="685800" lvl="0" indent="-685800">
              <a:buNone/>
            </a:pPr>
            <a:r>
              <a:rPr lang="en-US" dirty="0"/>
              <a:t>2.	Administrative Management Theory </a:t>
            </a:r>
          </a:p>
          <a:p>
            <a:pPr marL="685800" lvl="0" indent="-685800">
              <a:buNone/>
            </a:pPr>
            <a:r>
              <a:rPr lang="en-US" dirty="0"/>
              <a:t>3.	Bureaucratic Theory </a:t>
            </a:r>
          </a:p>
          <a:p>
            <a:endParaRPr lang="en-US" dirty="0"/>
          </a:p>
        </p:txBody>
      </p:sp>
    </p:spTree>
    <p:extLst>
      <p:ext uri="{BB962C8B-B14F-4D97-AF65-F5344CB8AC3E}">
        <p14:creationId xmlns:p14="http://schemas.microsoft.com/office/powerpoint/2010/main" val="27846836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Limitations/Disadvantages of System Theory</a:t>
            </a:r>
          </a:p>
        </p:txBody>
      </p:sp>
      <p:sp>
        <p:nvSpPr>
          <p:cNvPr id="3" name="Content Placeholder 2"/>
          <p:cNvSpPr>
            <a:spLocks noGrp="1"/>
          </p:cNvSpPr>
          <p:nvPr>
            <p:ph idx="1"/>
          </p:nvPr>
        </p:nvSpPr>
        <p:spPr/>
        <p:txBody>
          <a:bodyPr/>
          <a:lstStyle/>
          <a:p>
            <a:pPr>
              <a:buNone/>
            </a:pPr>
            <a:r>
              <a:rPr lang="en-US" dirty="0">
                <a:solidFill>
                  <a:srgbClr val="EA089F"/>
                </a:solidFill>
              </a:rPr>
              <a:t>The following are some of the notable limitations of the system theory.</a:t>
            </a:r>
          </a:p>
          <a:p>
            <a:pPr marL="342900" indent="-342900">
              <a:buFont typeface="Wingdings" pitchFamily="2" charset="2"/>
              <a:buChar char="§"/>
            </a:pPr>
            <a:r>
              <a:rPr lang="en-GB" dirty="0"/>
              <a:t>The system theory does not offer specific tools and technique for practicing managers.</a:t>
            </a:r>
            <a:endParaRPr lang="en-US" dirty="0"/>
          </a:p>
          <a:p>
            <a:pPr marL="342900" indent="-342900">
              <a:buFont typeface="Wingdings" pitchFamily="2" charset="2"/>
              <a:buChar char="§"/>
            </a:pPr>
            <a:r>
              <a:rPr lang="en-GB" dirty="0"/>
              <a:t>It is criticized as being too abstract and vague. So, it cannot be applied into practical problems. </a:t>
            </a:r>
            <a:endParaRPr lang="en-US" dirty="0"/>
          </a:p>
          <a:p>
            <a:pPr marL="342900" indent="-342900">
              <a:buFont typeface="Wingdings" pitchFamily="2" charset="2"/>
              <a:buChar char="§"/>
            </a:pPr>
            <a:r>
              <a:rPr lang="en-GB" dirty="0"/>
              <a:t>It fails to specify the nature of interaction and interdependence between and organization and its environment. </a:t>
            </a:r>
            <a:endParaRPr lang="en-US" dirty="0"/>
          </a:p>
          <a:p>
            <a:pPr marL="342900" indent="-342900">
              <a:buFont typeface="Wingdings" pitchFamily="2" charset="2"/>
              <a:buChar char="§"/>
            </a:pPr>
            <a:endParaRPr lang="en-US" dirty="0"/>
          </a:p>
        </p:txBody>
      </p:sp>
    </p:spTree>
    <p:extLst>
      <p:ext uri="{BB962C8B-B14F-4D97-AF65-F5344CB8AC3E}">
        <p14:creationId xmlns:p14="http://schemas.microsoft.com/office/powerpoint/2010/main" val="25980865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Contingency </a:t>
            </a:r>
            <a:r>
              <a:rPr lang="en-US" dirty="0"/>
              <a:t>Theory</a:t>
            </a:r>
          </a:p>
        </p:txBody>
      </p:sp>
      <p:sp>
        <p:nvSpPr>
          <p:cNvPr id="3" name="Content Placeholder 2"/>
          <p:cNvSpPr>
            <a:spLocks noGrp="1"/>
          </p:cNvSpPr>
          <p:nvPr>
            <p:ph idx="1"/>
          </p:nvPr>
        </p:nvSpPr>
        <p:spPr>
          <a:xfrm>
            <a:off x="1024128" y="1766035"/>
            <a:ext cx="9720073" cy="1860005"/>
          </a:xfrm>
        </p:spPr>
        <p:txBody>
          <a:bodyPr>
            <a:normAutofit/>
          </a:bodyPr>
          <a:lstStyle/>
          <a:p>
            <a:r>
              <a:rPr lang="en-US" dirty="0" smtClean="0"/>
              <a:t>The </a:t>
            </a:r>
            <a:r>
              <a:rPr lang="en-US" dirty="0"/>
              <a:t>contingency theory believes management is situational in nature. It assumes that management principles are not universal in nature as there is no best style of management. It is the ‘if and ‘then ‘approach to management. ‘If’ is independent variable and ‘then’ is the dependent management variable or the technique to be adopted to deal the situation.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5944" y="3561841"/>
            <a:ext cx="7449362" cy="315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93713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Contingency Factors</a:t>
            </a:r>
          </a:p>
        </p:txBody>
      </p:sp>
      <p:sp>
        <p:nvSpPr>
          <p:cNvPr id="3" name="Content Placeholder 2"/>
          <p:cNvSpPr>
            <a:spLocks noGrp="1"/>
          </p:cNvSpPr>
          <p:nvPr>
            <p:ph idx="1"/>
          </p:nvPr>
        </p:nvSpPr>
        <p:spPr/>
        <p:txBody>
          <a:bodyPr>
            <a:normAutofit/>
          </a:bodyPr>
          <a:lstStyle/>
          <a:p>
            <a:pPr>
              <a:buNone/>
            </a:pPr>
            <a:r>
              <a:rPr lang="en-US" dirty="0">
                <a:solidFill>
                  <a:srgbClr val="EA089F"/>
                </a:solidFill>
              </a:rPr>
              <a:t>The major contingency factors are as follows: </a:t>
            </a:r>
          </a:p>
          <a:p>
            <a:pPr marL="685800" indent="-685800">
              <a:lnSpc>
                <a:spcPct val="100000"/>
              </a:lnSpc>
              <a:buNone/>
            </a:pPr>
            <a:r>
              <a:rPr lang="en-US" dirty="0" smtClean="0"/>
              <a:t>1</a:t>
            </a:r>
            <a:r>
              <a:rPr lang="en-US" dirty="0"/>
              <a:t>.	Organization size</a:t>
            </a:r>
          </a:p>
          <a:p>
            <a:pPr marL="685800" indent="-685800">
              <a:lnSpc>
                <a:spcPct val="100000"/>
              </a:lnSpc>
              <a:buNone/>
            </a:pPr>
            <a:r>
              <a:rPr lang="en-US" dirty="0"/>
              <a:t>2.	Nature of task and technology</a:t>
            </a:r>
          </a:p>
          <a:p>
            <a:pPr marL="685800" indent="-685800">
              <a:lnSpc>
                <a:spcPct val="100000"/>
              </a:lnSpc>
              <a:buNone/>
            </a:pPr>
            <a:r>
              <a:rPr lang="en-US" dirty="0"/>
              <a:t>3.	Environmental uncertainty</a:t>
            </a:r>
          </a:p>
          <a:p>
            <a:pPr marL="685800" indent="-685800">
              <a:lnSpc>
                <a:spcPct val="100000"/>
              </a:lnSpc>
              <a:buNone/>
            </a:pPr>
            <a:r>
              <a:rPr lang="en-US" dirty="0"/>
              <a:t>4.	Geographical spread of the organization</a:t>
            </a:r>
          </a:p>
          <a:p>
            <a:pPr marL="685800" indent="-685800">
              <a:lnSpc>
                <a:spcPct val="100000"/>
              </a:lnSpc>
              <a:buNone/>
            </a:pPr>
            <a:endParaRPr lang="en-US" dirty="0"/>
          </a:p>
        </p:txBody>
      </p:sp>
    </p:spTree>
    <p:extLst>
      <p:ext uri="{BB962C8B-B14F-4D97-AF65-F5344CB8AC3E}">
        <p14:creationId xmlns:p14="http://schemas.microsoft.com/office/powerpoint/2010/main" val="28198378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Contribution/Advantages of Contingency Theory</a:t>
            </a:r>
          </a:p>
        </p:txBody>
      </p:sp>
      <p:sp>
        <p:nvSpPr>
          <p:cNvPr id="3" name="Content Placeholder 2"/>
          <p:cNvSpPr>
            <a:spLocks noGrp="1"/>
          </p:cNvSpPr>
          <p:nvPr>
            <p:ph idx="1"/>
          </p:nvPr>
        </p:nvSpPr>
        <p:spPr/>
        <p:txBody>
          <a:bodyPr>
            <a:normAutofit lnSpcReduction="10000"/>
          </a:bodyPr>
          <a:lstStyle/>
          <a:p>
            <a:pPr>
              <a:buNone/>
            </a:pPr>
            <a:r>
              <a:rPr lang="en-US" dirty="0">
                <a:solidFill>
                  <a:srgbClr val="EA089F"/>
                </a:solidFill>
              </a:rPr>
              <a:t>The contributions of the contingency theory are as follows.</a:t>
            </a:r>
          </a:p>
          <a:p>
            <a:pPr marL="342900" indent="-342900">
              <a:buFont typeface="Wingdings" pitchFamily="2" charset="2"/>
              <a:buChar char="§"/>
            </a:pPr>
            <a:r>
              <a:rPr lang="en-GB" dirty="0"/>
              <a:t>It integrates different schools of thoughts and applies them as per the needs of situations.</a:t>
            </a:r>
            <a:endParaRPr lang="en-US" dirty="0"/>
          </a:p>
          <a:p>
            <a:pPr marL="342900" indent="-342900">
              <a:buFont typeface="Wingdings" pitchFamily="2" charset="2"/>
              <a:buChar char="§"/>
            </a:pPr>
            <a:r>
              <a:rPr lang="en-GB" dirty="0"/>
              <a:t>It brings pragmatic solution to every problem based on situation analysis.</a:t>
            </a:r>
            <a:endParaRPr lang="en-US" dirty="0"/>
          </a:p>
          <a:p>
            <a:pPr marL="342900" indent="-342900">
              <a:buFont typeface="Wingdings" pitchFamily="2" charset="2"/>
              <a:buChar char="§"/>
            </a:pPr>
            <a:r>
              <a:rPr lang="en-GB" dirty="0"/>
              <a:t>It depends on multivariate analysis. Hence, it takes all the possible variables or factors that affect the situation are into consideration.</a:t>
            </a:r>
            <a:endParaRPr lang="en-US" dirty="0"/>
          </a:p>
          <a:p>
            <a:pPr marL="342900" indent="-342900">
              <a:buFont typeface="Wingdings" pitchFamily="2" charset="2"/>
              <a:buChar char="§"/>
            </a:pPr>
            <a:r>
              <a:rPr lang="en-GB" dirty="0"/>
              <a:t>It does not follow a pre-designed organizational structure. The organizational structure is developed based on situation or environment.</a:t>
            </a:r>
            <a:endParaRPr lang="en-US" dirty="0"/>
          </a:p>
          <a:p>
            <a:pPr marL="342900" indent="-342900">
              <a:buFont typeface="Wingdings" pitchFamily="2" charset="2"/>
              <a:buChar char="§"/>
            </a:pPr>
            <a:r>
              <a:rPr lang="en-GB" dirty="0"/>
              <a:t>It helps to devise motivational and leadership approaches to motivate the workers. </a:t>
            </a:r>
            <a:endParaRPr lang="en-US" dirty="0"/>
          </a:p>
          <a:p>
            <a:pPr marL="342900" indent="-342900">
              <a:buFont typeface="Wingdings" pitchFamily="2" charset="2"/>
              <a:buChar char="§"/>
            </a:pPr>
            <a:endParaRPr lang="en-US" dirty="0"/>
          </a:p>
        </p:txBody>
      </p:sp>
    </p:spTree>
    <p:extLst>
      <p:ext uri="{BB962C8B-B14F-4D97-AF65-F5344CB8AC3E}">
        <p14:creationId xmlns:p14="http://schemas.microsoft.com/office/powerpoint/2010/main" val="37216819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Limitations/Disadvantages of Contingency Theory</a:t>
            </a:r>
          </a:p>
        </p:txBody>
      </p:sp>
      <p:sp>
        <p:nvSpPr>
          <p:cNvPr id="3" name="Content Placeholder 2"/>
          <p:cNvSpPr>
            <a:spLocks noGrp="1"/>
          </p:cNvSpPr>
          <p:nvPr>
            <p:ph idx="1"/>
          </p:nvPr>
        </p:nvSpPr>
        <p:spPr/>
        <p:txBody>
          <a:bodyPr>
            <a:normAutofit lnSpcReduction="10000"/>
          </a:bodyPr>
          <a:lstStyle/>
          <a:p>
            <a:pPr>
              <a:lnSpc>
                <a:spcPct val="100000"/>
              </a:lnSpc>
              <a:buNone/>
            </a:pPr>
            <a:r>
              <a:rPr lang="en-US" dirty="0">
                <a:solidFill>
                  <a:srgbClr val="EA089F"/>
                </a:solidFill>
              </a:rPr>
              <a:t>The contingency theory of management suffers from a number of limitations. </a:t>
            </a:r>
          </a:p>
          <a:p>
            <a:pPr marL="342900" indent="-342900">
              <a:buFont typeface="Wingdings" pitchFamily="2" charset="2"/>
              <a:buChar char="§"/>
            </a:pPr>
            <a:r>
              <a:rPr lang="en-GB" dirty="0"/>
              <a:t>It does not follow the principle of universality of principles which are often applied to management situations.</a:t>
            </a:r>
            <a:endParaRPr lang="en-US" dirty="0"/>
          </a:p>
          <a:p>
            <a:pPr marL="342900" indent="-342900">
              <a:buFont typeface="Wingdings" pitchFamily="2" charset="2"/>
              <a:buChar char="§"/>
            </a:pPr>
            <a:r>
              <a:rPr lang="en-GB" dirty="0"/>
              <a:t>It is argued that contingency approach was already asserted by </a:t>
            </a:r>
            <a:r>
              <a:rPr lang="en-GB" dirty="0" err="1"/>
              <a:t>Fayol</a:t>
            </a:r>
            <a:r>
              <a:rPr lang="en-GB" dirty="0"/>
              <a:t>. He also advocated flexibility in management. Therefore, the theory has added nothing new to management thought.</a:t>
            </a:r>
            <a:endParaRPr lang="en-US" dirty="0"/>
          </a:p>
          <a:p>
            <a:pPr marL="342900" indent="-342900">
              <a:buFont typeface="Wingdings" pitchFamily="2" charset="2"/>
              <a:buChar char="§"/>
            </a:pPr>
            <a:r>
              <a:rPr lang="en-GB" dirty="0"/>
              <a:t>It may be costly and time taking to </a:t>
            </a:r>
            <a:r>
              <a:rPr lang="en-GB" dirty="0" err="1"/>
              <a:t>analyze</a:t>
            </a:r>
            <a:r>
              <a:rPr lang="en-GB" dirty="0"/>
              <a:t> the situation. </a:t>
            </a:r>
            <a:endParaRPr lang="en-US" dirty="0"/>
          </a:p>
          <a:p>
            <a:pPr marL="342900" indent="-342900">
              <a:buFont typeface="Wingdings" pitchFamily="2" charset="2"/>
              <a:buChar char="§"/>
            </a:pPr>
            <a:r>
              <a:rPr lang="en-GB" dirty="0"/>
              <a:t>It is not possible for managers to determine all the factors relevant to the decision­ making situation. Moreover, it is difficult to establish a perfect relationship among these factors. </a:t>
            </a:r>
            <a:endParaRPr lang="en-US" dirty="0"/>
          </a:p>
        </p:txBody>
      </p:sp>
    </p:spTree>
    <p:extLst>
      <p:ext uri="{BB962C8B-B14F-4D97-AF65-F5344CB8AC3E}">
        <p14:creationId xmlns:p14="http://schemas.microsoft.com/office/powerpoint/2010/main" val="13587781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none" dirty="0" smtClean="0"/>
              <a:t>Emerging Management Issues And Challenges </a:t>
            </a:r>
            <a:endParaRPr lang="en-US" cap="none" dirty="0"/>
          </a:p>
        </p:txBody>
      </p:sp>
      <p:sp>
        <p:nvSpPr>
          <p:cNvPr id="5" name="Content Placeholder 4"/>
          <p:cNvSpPr>
            <a:spLocks noGrp="1"/>
          </p:cNvSpPr>
          <p:nvPr>
            <p:ph idx="1"/>
          </p:nvPr>
        </p:nvSpPr>
        <p:spPr/>
        <p:txBody>
          <a:bodyPr>
            <a:normAutofit/>
          </a:bodyPr>
          <a:lstStyle/>
          <a:p>
            <a:pPr>
              <a:lnSpc>
                <a:spcPct val="100000"/>
              </a:lnSpc>
              <a:buNone/>
            </a:pPr>
            <a:r>
              <a:rPr lang="en-US" sz="2600" dirty="0">
                <a:solidFill>
                  <a:srgbClr val="EA089F"/>
                </a:solidFill>
              </a:rPr>
              <a:t>The field of management is changing every year due to the dynamic nature of environmental. So the environment has offered many opportunities and challenges. </a:t>
            </a:r>
            <a:endParaRPr lang="en-US" sz="2600" dirty="0">
              <a:solidFill>
                <a:srgbClr val="EA089F"/>
              </a:solidFill>
            </a:endParaRPr>
          </a:p>
          <a:p>
            <a:pPr marL="685800" indent="-685800" algn="l">
              <a:lnSpc>
                <a:spcPct val="100000"/>
              </a:lnSpc>
              <a:buNone/>
            </a:pPr>
            <a:r>
              <a:rPr lang="en-US" dirty="0" smtClean="0"/>
              <a:t>1</a:t>
            </a:r>
            <a:r>
              <a:rPr lang="en-US" dirty="0"/>
              <a:t>.	Globalization</a:t>
            </a:r>
          </a:p>
          <a:p>
            <a:pPr marL="685800" indent="-685800" algn="l">
              <a:lnSpc>
                <a:spcPct val="100000"/>
              </a:lnSpc>
              <a:buNone/>
            </a:pPr>
            <a:r>
              <a:rPr lang="en-US" dirty="0"/>
              <a:t>2.	Environmental dynamism</a:t>
            </a:r>
          </a:p>
          <a:p>
            <a:pPr marL="685800" indent="-685800" algn="l">
              <a:lnSpc>
                <a:spcPct val="100000"/>
              </a:lnSpc>
              <a:buNone/>
            </a:pPr>
            <a:r>
              <a:rPr lang="en-US" dirty="0"/>
              <a:t>3.	Workforce </a:t>
            </a:r>
            <a:r>
              <a:rPr lang="en-US" dirty="0" smtClean="0"/>
              <a:t>diversity</a:t>
            </a:r>
          </a:p>
          <a:p>
            <a:pPr marL="685800" indent="-685800" algn="l">
              <a:lnSpc>
                <a:spcPct val="100000"/>
              </a:lnSpc>
              <a:buNone/>
            </a:pPr>
            <a:r>
              <a:rPr lang="en-US" dirty="0" smtClean="0"/>
              <a:t>4.	Ethics and social responsibility</a:t>
            </a:r>
          </a:p>
        </p:txBody>
      </p:sp>
    </p:spTree>
    <p:extLst>
      <p:ext uri="{BB962C8B-B14F-4D97-AF65-F5344CB8AC3E}">
        <p14:creationId xmlns:p14="http://schemas.microsoft.com/office/powerpoint/2010/main" val="3938439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24128" y="585216"/>
            <a:ext cx="11167872" cy="1499616"/>
          </a:xfrm>
        </p:spPr>
        <p:txBody>
          <a:bodyPr>
            <a:normAutofit/>
          </a:bodyPr>
          <a:lstStyle/>
          <a:p>
            <a:r>
              <a:rPr lang="en-US" sz="4800" cap="none" dirty="0" smtClean="0"/>
              <a:t>Emerging Management Issues And Challenges </a:t>
            </a:r>
            <a:r>
              <a:rPr lang="en-US" sz="4400" cap="none" dirty="0" smtClean="0"/>
              <a:t>…(</a:t>
            </a:r>
            <a:r>
              <a:rPr lang="en-US" sz="4400" cap="none" dirty="0" err="1" smtClean="0"/>
              <a:t>contd</a:t>
            </a:r>
            <a:r>
              <a:rPr lang="en-US" sz="4400" cap="none" dirty="0" smtClean="0"/>
              <a:t>)</a:t>
            </a:r>
            <a:endParaRPr lang="en-US" sz="4400" cap="none" dirty="0"/>
          </a:p>
        </p:txBody>
      </p:sp>
      <p:sp>
        <p:nvSpPr>
          <p:cNvPr id="5" name="Content Placeholder 4"/>
          <p:cNvSpPr>
            <a:spLocks noGrp="1"/>
          </p:cNvSpPr>
          <p:nvPr>
            <p:ph idx="1"/>
          </p:nvPr>
        </p:nvSpPr>
        <p:spPr/>
        <p:txBody>
          <a:bodyPr>
            <a:normAutofit/>
          </a:bodyPr>
          <a:lstStyle/>
          <a:p>
            <a:pPr marL="685800" indent="-685800" algn="l">
              <a:lnSpc>
                <a:spcPct val="100000"/>
              </a:lnSpc>
              <a:buNone/>
            </a:pPr>
            <a:r>
              <a:rPr lang="en-US" dirty="0" smtClean="0"/>
              <a:t>5.	Empowerment </a:t>
            </a:r>
            <a:r>
              <a:rPr lang="en-US" dirty="0"/>
              <a:t>of </a:t>
            </a:r>
            <a:r>
              <a:rPr lang="en-US" dirty="0" smtClean="0"/>
              <a:t>employees</a:t>
            </a:r>
          </a:p>
          <a:p>
            <a:pPr marL="685800" indent="-685800" algn="l">
              <a:lnSpc>
                <a:spcPct val="100000"/>
              </a:lnSpc>
              <a:buNone/>
            </a:pPr>
            <a:r>
              <a:rPr lang="en-US" dirty="0" smtClean="0"/>
              <a:t>6.	Technological </a:t>
            </a:r>
            <a:r>
              <a:rPr lang="en-US" dirty="0"/>
              <a:t>development</a:t>
            </a:r>
          </a:p>
          <a:p>
            <a:pPr marL="685800" indent="-685800" algn="l">
              <a:lnSpc>
                <a:spcPct val="100000"/>
              </a:lnSpc>
              <a:buNone/>
            </a:pPr>
            <a:r>
              <a:rPr lang="en-US" dirty="0" smtClean="0"/>
              <a:t>7</a:t>
            </a:r>
            <a:r>
              <a:rPr lang="en-US" dirty="0"/>
              <a:t>.	Innovation and change </a:t>
            </a:r>
          </a:p>
          <a:p>
            <a:pPr marL="685800" indent="-685800" algn="l">
              <a:lnSpc>
                <a:spcPct val="100000"/>
              </a:lnSpc>
              <a:buNone/>
            </a:pPr>
            <a:r>
              <a:rPr lang="en-US" dirty="0"/>
              <a:t>8.	Quality and productivity</a:t>
            </a:r>
          </a:p>
          <a:p>
            <a:pPr marL="685800" indent="-685800" algn="l">
              <a:lnSpc>
                <a:spcPct val="100000"/>
              </a:lnSpc>
              <a:buNone/>
            </a:pPr>
            <a:r>
              <a:rPr lang="en-US" dirty="0"/>
              <a:t>9.	Changing culture </a:t>
            </a:r>
          </a:p>
          <a:p>
            <a:pPr marL="685800" indent="-685800" algn="l">
              <a:lnSpc>
                <a:spcPct val="100000"/>
              </a:lnSpc>
              <a:buNone/>
            </a:pPr>
            <a:r>
              <a:rPr lang="en-US" dirty="0"/>
              <a:t>10.	Changing consumer expectations</a:t>
            </a:r>
          </a:p>
          <a:p>
            <a:pPr marL="685800" indent="-685800" algn="l">
              <a:lnSpc>
                <a:spcPct val="100000"/>
              </a:lnSpc>
              <a:buNone/>
            </a:pPr>
            <a:r>
              <a:rPr lang="en-US" dirty="0"/>
              <a:t>11.	Knowledge management</a:t>
            </a:r>
          </a:p>
          <a:p>
            <a:pPr marL="685800" indent="-685800" algn="l">
              <a:lnSpc>
                <a:spcPct val="100000"/>
              </a:lnSpc>
              <a:buNone/>
            </a:pPr>
            <a:endParaRPr lang="en-US" dirty="0"/>
          </a:p>
          <a:p>
            <a:pPr marL="685800" indent="-685800" algn="l">
              <a:lnSpc>
                <a:spcPct val="100000"/>
              </a:lnSpc>
              <a:buNone/>
            </a:pPr>
            <a:endParaRPr lang="en-US" dirty="0"/>
          </a:p>
        </p:txBody>
      </p:sp>
    </p:spTree>
    <p:extLst>
      <p:ext uri="{BB962C8B-B14F-4D97-AF65-F5344CB8AC3E}">
        <p14:creationId xmlns:p14="http://schemas.microsoft.com/office/powerpoint/2010/main" val="18925776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152" y="4960138"/>
            <a:ext cx="7772400" cy="1463040"/>
          </a:xfrm>
        </p:spPr>
        <p:txBody>
          <a:bodyPr/>
          <a:lstStyle/>
          <a:p>
            <a:r>
              <a:rPr lang="en-US" dirty="0"/>
              <a:t>Thank you</a:t>
            </a:r>
            <a:endParaRPr lang="en-GB" dirty="0"/>
          </a:p>
        </p:txBody>
      </p:sp>
      <p:sp>
        <p:nvSpPr>
          <p:cNvPr id="3" name="Picture Placeholder 2"/>
          <p:cNvSpPr>
            <a:spLocks noGrp="1"/>
          </p:cNvSpPr>
          <p:nvPr>
            <p:ph type="pic" idx="1"/>
          </p:nvPr>
        </p:nvSpPr>
        <p:spPr>
          <a:xfrm>
            <a:off x="0" y="0"/>
            <a:ext cx="12188952" cy="4572000"/>
          </a:xfrm>
        </p:spPr>
      </p:sp>
      <p:pic>
        <p:nvPicPr>
          <p:cNvPr id="4" name="Picture 2" descr="C:\Users\asmita7\Desktop\TU PM BB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6" y="159654"/>
            <a:ext cx="3018972" cy="415197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5" name="Picture 2" descr="C:\Users\asmita7\Desktop\TU PM BB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6000" y="849522"/>
            <a:ext cx="3286035" cy="4519265"/>
          </a:xfrm>
          <a:prstGeom prst="snip2DiagRect">
            <a:avLst>
              <a:gd name="adj1" fmla="val 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6" name="Picture 2" descr="C:\Users\asmita7\Desktop\TU PM BB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399" y="341082"/>
            <a:ext cx="3018972" cy="415197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5388846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Scientific Management </a:t>
            </a:r>
            <a:r>
              <a:rPr lang="en-US" b="1" dirty="0" smtClean="0"/>
              <a:t>Theory</a:t>
            </a:r>
            <a:endParaRPr lang="en-US" dirty="0"/>
          </a:p>
        </p:txBody>
      </p:sp>
      <p:sp>
        <p:nvSpPr>
          <p:cNvPr id="3" name="Content Placeholder 2"/>
          <p:cNvSpPr>
            <a:spLocks noGrp="1"/>
          </p:cNvSpPr>
          <p:nvPr>
            <p:ph idx="1"/>
          </p:nvPr>
        </p:nvSpPr>
        <p:spPr/>
        <p:txBody>
          <a:bodyPr/>
          <a:lstStyle/>
          <a:p>
            <a:r>
              <a:rPr lang="en-US" dirty="0"/>
              <a:t>Scientific management is an art of knowing exactly what you want your men to do and seeing that they do it in the best and cheapest way.</a:t>
            </a:r>
          </a:p>
          <a:p>
            <a:endParaRPr lang="en-US" dirty="0"/>
          </a:p>
        </p:txBody>
      </p:sp>
    </p:spTree>
    <p:extLst>
      <p:ext uri="{BB962C8B-B14F-4D97-AF65-F5344CB8AC3E}">
        <p14:creationId xmlns:p14="http://schemas.microsoft.com/office/powerpoint/2010/main" val="42249154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46958" cy="1499616"/>
          </a:xfrm>
        </p:spPr>
        <p:txBody>
          <a:bodyPr>
            <a:normAutofit/>
          </a:bodyPr>
          <a:lstStyle/>
          <a:p>
            <a:r>
              <a:rPr lang="en-US" b="1" dirty="0"/>
              <a:t>Principles of Scientific Management </a:t>
            </a:r>
            <a:r>
              <a:rPr lang="en-US" b="1" dirty="0" smtClean="0"/>
              <a:t>Theory</a:t>
            </a:r>
            <a:endParaRPr lang="en-US" dirty="0"/>
          </a:p>
        </p:txBody>
      </p:sp>
      <p:sp>
        <p:nvSpPr>
          <p:cNvPr id="3" name="Content Placeholder 2"/>
          <p:cNvSpPr>
            <a:spLocks noGrp="1"/>
          </p:cNvSpPr>
          <p:nvPr>
            <p:ph idx="1"/>
          </p:nvPr>
        </p:nvSpPr>
        <p:spPr/>
        <p:txBody>
          <a:bodyPr>
            <a:normAutofit fontScale="92500"/>
          </a:bodyPr>
          <a:lstStyle/>
          <a:p>
            <a:pPr>
              <a:buNone/>
            </a:pPr>
            <a:r>
              <a:rPr lang="en-US" sz="2600" dirty="0">
                <a:solidFill>
                  <a:srgbClr val="EA089F"/>
                </a:solidFill>
              </a:rPr>
              <a:t>The following are the principles of scientific management theory propounded by Taylor.</a:t>
            </a:r>
          </a:p>
          <a:p>
            <a:pPr marL="685800" indent="-685800">
              <a:buNone/>
            </a:pPr>
            <a:r>
              <a:rPr lang="en-US" dirty="0" smtClean="0"/>
              <a:t>1</a:t>
            </a:r>
            <a:r>
              <a:rPr lang="en-US" dirty="0"/>
              <a:t>.	Development of science for each part of individual job (replacement of rule of thumb)</a:t>
            </a:r>
          </a:p>
          <a:p>
            <a:pPr marL="685800" indent="-685800">
              <a:buNone/>
            </a:pPr>
            <a:r>
              <a:rPr lang="en-US" dirty="0"/>
              <a:t>2.	Scientific selection, training and development of workers</a:t>
            </a:r>
          </a:p>
          <a:p>
            <a:pPr marL="685800" indent="-685800">
              <a:buNone/>
            </a:pPr>
            <a:r>
              <a:rPr lang="en-US" dirty="0"/>
              <a:t>3.	Co-operation between management and workers (or harmony not discord)</a:t>
            </a:r>
          </a:p>
          <a:p>
            <a:pPr marL="685800" indent="-685800">
              <a:buNone/>
            </a:pPr>
            <a:r>
              <a:rPr lang="en-US" dirty="0"/>
              <a:t>4.	Division of work and responsibility</a:t>
            </a:r>
          </a:p>
          <a:p>
            <a:pPr marL="685800" indent="-685800">
              <a:buNone/>
            </a:pPr>
            <a:r>
              <a:rPr lang="en-US" dirty="0"/>
              <a:t>5.	Mental revolution</a:t>
            </a:r>
          </a:p>
          <a:p>
            <a:pPr marL="685800" indent="-685800">
              <a:buNone/>
            </a:pPr>
            <a:r>
              <a:rPr lang="en-US" dirty="0"/>
              <a:t>6.	Maximum output in place of restricted output</a:t>
            </a:r>
          </a:p>
          <a:p>
            <a:pPr marL="685800" indent="-685800">
              <a:buNone/>
            </a:pPr>
            <a:endParaRPr lang="en-US" dirty="0"/>
          </a:p>
        </p:txBody>
      </p:sp>
    </p:spTree>
    <p:extLst>
      <p:ext uri="{BB962C8B-B14F-4D97-AF65-F5344CB8AC3E}">
        <p14:creationId xmlns:p14="http://schemas.microsoft.com/office/powerpoint/2010/main" val="8757961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 </a:t>
            </a:r>
            <a:r>
              <a:rPr lang="en-US" dirty="0"/>
              <a:t>Management Theory</a:t>
            </a:r>
          </a:p>
        </p:txBody>
      </p:sp>
      <p:sp>
        <p:nvSpPr>
          <p:cNvPr id="3" name="Content Placeholder 2"/>
          <p:cNvSpPr>
            <a:spLocks noGrp="1"/>
          </p:cNvSpPr>
          <p:nvPr>
            <p:ph idx="1"/>
          </p:nvPr>
        </p:nvSpPr>
        <p:spPr/>
        <p:txBody>
          <a:bodyPr/>
          <a:lstStyle/>
          <a:p>
            <a:r>
              <a:rPr lang="en-US" dirty="0"/>
              <a:t>Henri </a:t>
            </a:r>
            <a:r>
              <a:rPr lang="en-US" dirty="0" err="1"/>
              <a:t>Fayol</a:t>
            </a:r>
            <a:r>
              <a:rPr lang="en-US" dirty="0"/>
              <a:t> developed the theory of administrative management which attempts to find a rational way to design an organization as a whole. It calls for a formalized administrative structure, a clear division of labor, and delegation of power and authority to administrators. </a:t>
            </a:r>
          </a:p>
          <a:p>
            <a:endParaRPr lang="en-US" dirty="0"/>
          </a:p>
        </p:txBody>
      </p:sp>
    </p:spTree>
    <p:extLst>
      <p:ext uri="{BB962C8B-B14F-4D97-AF65-F5344CB8AC3E}">
        <p14:creationId xmlns:p14="http://schemas.microsoft.com/office/powerpoint/2010/main" val="27894919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cap="none" dirty="0" smtClean="0"/>
              <a:t>Principles Of Administrative Management Theory</a:t>
            </a:r>
            <a:endParaRPr lang="en-US" cap="none" dirty="0"/>
          </a:p>
        </p:txBody>
      </p:sp>
      <p:sp>
        <p:nvSpPr>
          <p:cNvPr id="5" name="Content Placeholder 4"/>
          <p:cNvSpPr>
            <a:spLocks noGrp="1"/>
          </p:cNvSpPr>
          <p:nvPr>
            <p:ph idx="1"/>
          </p:nvPr>
        </p:nvSpPr>
        <p:spPr/>
        <p:txBody>
          <a:bodyPr>
            <a:normAutofit fontScale="92500" lnSpcReduction="20000"/>
          </a:bodyPr>
          <a:lstStyle/>
          <a:p>
            <a:pPr>
              <a:lnSpc>
                <a:spcPct val="100000"/>
              </a:lnSpc>
              <a:buNone/>
            </a:pPr>
            <a:r>
              <a:rPr lang="en-US" sz="2600" dirty="0">
                <a:solidFill>
                  <a:srgbClr val="EA089F"/>
                </a:solidFill>
              </a:rPr>
              <a:t>There are 14 Principles of Management Theory described by Henri </a:t>
            </a:r>
            <a:r>
              <a:rPr lang="en-US" sz="2600" dirty="0" err="1">
                <a:solidFill>
                  <a:srgbClr val="EA089F"/>
                </a:solidFill>
              </a:rPr>
              <a:t>Fayol</a:t>
            </a:r>
            <a:r>
              <a:rPr lang="en-US" sz="2600" dirty="0">
                <a:solidFill>
                  <a:srgbClr val="EA089F"/>
                </a:solidFill>
              </a:rPr>
              <a:t>.</a:t>
            </a:r>
          </a:p>
          <a:p>
            <a:pPr marL="685800" indent="-685800" algn="l">
              <a:buNone/>
            </a:pPr>
            <a:r>
              <a:rPr lang="en-US" dirty="0" smtClean="0"/>
              <a:t>1</a:t>
            </a:r>
            <a:r>
              <a:rPr lang="en-US" dirty="0"/>
              <a:t>.	Division of labor (work)</a:t>
            </a:r>
          </a:p>
          <a:p>
            <a:pPr marL="685800" indent="-685800" algn="l">
              <a:buNone/>
            </a:pPr>
            <a:r>
              <a:rPr lang="en-US" dirty="0"/>
              <a:t>2.	Authority and responsibility</a:t>
            </a:r>
          </a:p>
          <a:p>
            <a:pPr marL="685800" indent="-685800" algn="l">
              <a:buNone/>
            </a:pPr>
            <a:r>
              <a:rPr lang="en-US" dirty="0"/>
              <a:t>3.	Unity of command</a:t>
            </a:r>
          </a:p>
          <a:p>
            <a:pPr marL="685800" indent="-685800" algn="l">
              <a:buNone/>
            </a:pPr>
            <a:r>
              <a:rPr lang="en-US" dirty="0"/>
              <a:t>4.	Unity of direction</a:t>
            </a:r>
          </a:p>
          <a:p>
            <a:pPr marL="685800" indent="-685800" algn="l">
              <a:buNone/>
            </a:pPr>
            <a:r>
              <a:rPr lang="en-US" dirty="0"/>
              <a:t>5.	Equity</a:t>
            </a:r>
          </a:p>
          <a:p>
            <a:pPr marL="685800" indent="-685800" algn="l">
              <a:buNone/>
            </a:pPr>
            <a:r>
              <a:rPr lang="en-US" dirty="0"/>
              <a:t>6.	Order</a:t>
            </a:r>
          </a:p>
          <a:p>
            <a:pPr marL="685800" indent="-685800" algn="l">
              <a:buNone/>
            </a:pPr>
            <a:r>
              <a:rPr lang="en-US" dirty="0"/>
              <a:t>7.	Discipline</a:t>
            </a:r>
          </a:p>
          <a:p>
            <a:pPr marL="685800" indent="-685800" algn="l">
              <a:lnSpc>
                <a:spcPct val="100000"/>
              </a:lnSpc>
              <a:buNone/>
            </a:pPr>
            <a:r>
              <a:rPr lang="en-US" dirty="0"/>
              <a:t>8.	Initiative</a:t>
            </a:r>
          </a:p>
          <a:p>
            <a:pPr marL="685800" indent="-685800" algn="l">
              <a:buNone/>
            </a:pPr>
            <a:endParaRPr lang="en-US" dirty="0"/>
          </a:p>
        </p:txBody>
      </p:sp>
    </p:spTree>
    <p:extLst>
      <p:ext uri="{BB962C8B-B14F-4D97-AF65-F5344CB8AC3E}">
        <p14:creationId xmlns:p14="http://schemas.microsoft.com/office/powerpoint/2010/main" val="2045095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cap="none" dirty="0" smtClean="0"/>
              <a:t>Principles Of Administrative Management </a:t>
            </a:r>
            <a:r>
              <a:rPr lang="en-US" b="1" cap="none" dirty="0" smtClean="0"/>
              <a:t>Theory …(</a:t>
            </a:r>
            <a:r>
              <a:rPr lang="en-US" b="1" cap="none" dirty="0" err="1" smtClean="0"/>
              <a:t>contd</a:t>
            </a:r>
            <a:r>
              <a:rPr lang="en-US" b="1" cap="none" dirty="0" smtClean="0"/>
              <a:t>)</a:t>
            </a:r>
            <a:endParaRPr lang="en-US" cap="none" dirty="0"/>
          </a:p>
        </p:txBody>
      </p:sp>
      <p:sp>
        <p:nvSpPr>
          <p:cNvPr id="5" name="Content Placeholder 4"/>
          <p:cNvSpPr>
            <a:spLocks noGrp="1"/>
          </p:cNvSpPr>
          <p:nvPr>
            <p:ph idx="1"/>
          </p:nvPr>
        </p:nvSpPr>
        <p:spPr/>
        <p:txBody>
          <a:bodyPr>
            <a:normAutofit/>
          </a:bodyPr>
          <a:lstStyle/>
          <a:p>
            <a:pPr marL="685800" indent="-685800" algn="l">
              <a:lnSpc>
                <a:spcPct val="100000"/>
              </a:lnSpc>
              <a:buNone/>
            </a:pPr>
            <a:r>
              <a:rPr lang="en-US" dirty="0"/>
              <a:t>9.	Fair remuneration</a:t>
            </a:r>
          </a:p>
          <a:p>
            <a:pPr marL="685800" indent="-685800" algn="l">
              <a:lnSpc>
                <a:spcPct val="100000"/>
              </a:lnSpc>
              <a:buNone/>
            </a:pPr>
            <a:r>
              <a:rPr lang="en-US" dirty="0"/>
              <a:t>10.	Stability of tenure</a:t>
            </a:r>
          </a:p>
          <a:p>
            <a:pPr marL="685800" indent="-685800" algn="l">
              <a:lnSpc>
                <a:spcPct val="100000"/>
              </a:lnSpc>
              <a:buNone/>
            </a:pPr>
            <a:r>
              <a:rPr lang="en-US" dirty="0"/>
              <a:t>11.	Scalar chain</a:t>
            </a:r>
          </a:p>
          <a:p>
            <a:pPr marL="685800" indent="-685800" algn="l">
              <a:lnSpc>
                <a:spcPct val="100000"/>
              </a:lnSpc>
              <a:buNone/>
            </a:pPr>
            <a:r>
              <a:rPr lang="en-US" dirty="0"/>
              <a:t>12.	Sub-ordination of individual interest to general interest</a:t>
            </a:r>
          </a:p>
          <a:p>
            <a:pPr marL="685800" indent="-685800" algn="l">
              <a:lnSpc>
                <a:spcPct val="100000"/>
              </a:lnSpc>
              <a:buNone/>
            </a:pPr>
            <a:r>
              <a:rPr lang="en-US" dirty="0"/>
              <a:t>13.	Centralization and decentralization</a:t>
            </a:r>
          </a:p>
          <a:p>
            <a:pPr marL="685800" indent="-685800" algn="l">
              <a:lnSpc>
                <a:spcPct val="100000"/>
              </a:lnSpc>
              <a:buNone/>
            </a:pPr>
            <a:r>
              <a:rPr lang="en-US" dirty="0"/>
              <a:t>14.	Esprit de Corps </a:t>
            </a:r>
          </a:p>
        </p:txBody>
      </p:sp>
    </p:spTree>
    <p:extLst>
      <p:ext uri="{BB962C8B-B14F-4D97-AF65-F5344CB8AC3E}">
        <p14:creationId xmlns:p14="http://schemas.microsoft.com/office/powerpoint/2010/main" val="14403119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263</TotalTime>
  <Words>1868</Words>
  <Application>Microsoft Office PowerPoint</Application>
  <PresentationFormat>Custom</PresentationFormat>
  <Paragraphs>224</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Integral</vt:lpstr>
      <vt:lpstr>Perspectives in Management </vt:lpstr>
      <vt:lpstr>LEARNING OBJECTIVES</vt:lpstr>
      <vt:lpstr>Early Development of Management</vt:lpstr>
      <vt:lpstr>Classical Perspective/Theory</vt:lpstr>
      <vt:lpstr>Scientific Management Theory</vt:lpstr>
      <vt:lpstr>Principles of Scientific Management Theory</vt:lpstr>
      <vt:lpstr>Administrative Management Theory</vt:lpstr>
      <vt:lpstr>Principles Of Administrative Management Theory</vt:lpstr>
      <vt:lpstr>Principles Of Administrative Management Theory …(contd)</vt:lpstr>
      <vt:lpstr>Bureaucratic Theory </vt:lpstr>
      <vt:lpstr>Characteristics/Features of Bureaucratic Organization</vt:lpstr>
      <vt:lpstr>Principles of Bureaucratic Theory/Organization</vt:lpstr>
      <vt:lpstr>Contributions/Advantages of Bureaucratic Theory</vt:lpstr>
      <vt:lpstr>Limitations/Disadvantages of Bureaucratic Theory</vt:lpstr>
      <vt:lpstr>Behavioral Perspective/Theory</vt:lpstr>
      <vt:lpstr>Human Relations Movement/Theory</vt:lpstr>
      <vt:lpstr>Phases of Human Relations Movement/Hawthorne Studies </vt:lpstr>
      <vt:lpstr>Phases of Human Relations Movement/Hawthorne Studies …(contd)</vt:lpstr>
      <vt:lpstr>Contributions/Advantages of Human Relations Theory </vt:lpstr>
      <vt:lpstr>Contributions/Advantages of Human Relations Theory …(contd)</vt:lpstr>
      <vt:lpstr>Limitations/Disadvantages of Human Relations Theory</vt:lpstr>
      <vt:lpstr>Emergence of Organizational Behavior/Behavioral Science Theories</vt:lpstr>
      <vt:lpstr>Abraham Maslow's: Needs Hierarchy Theory</vt:lpstr>
      <vt:lpstr>Douglas McGregor’s Theory X and Y</vt:lpstr>
      <vt:lpstr>Fredrick Herzberg's Two Factor (Motivation/Hygiene) Theory</vt:lpstr>
      <vt:lpstr>Quantitative Perspective/Theory</vt:lpstr>
      <vt:lpstr>Management Science Theory</vt:lpstr>
      <vt:lpstr>Contributions/Advantages of Management Science Theory</vt:lpstr>
      <vt:lpstr>Limitations/Disadvantages of Management Science Theory</vt:lpstr>
      <vt:lpstr>Operation Management</vt:lpstr>
      <vt:lpstr>Management Information Systems</vt:lpstr>
      <vt:lpstr>Decision Theory</vt:lpstr>
      <vt:lpstr>Contributions/Advantages of Decision Theory</vt:lpstr>
      <vt:lpstr>Limitations/Disadvantages of Decision Theory</vt:lpstr>
      <vt:lpstr>Integrating Perspective/Theory</vt:lpstr>
      <vt:lpstr>System Theory</vt:lpstr>
      <vt:lpstr>Components of System Theory</vt:lpstr>
      <vt:lpstr>Elements of System Theory</vt:lpstr>
      <vt:lpstr>Contributions/Advantages of System Theory</vt:lpstr>
      <vt:lpstr>Limitations/Disadvantages of System Theory</vt:lpstr>
      <vt:lpstr>Contingency Theory</vt:lpstr>
      <vt:lpstr>Major Contingency Factors</vt:lpstr>
      <vt:lpstr>Contribution/Advantages of Contingency Theory</vt:lpstr>
      <vt:lpstr>Limitations/Disadvantages of Contingency Theory</vt:lpstr>
      <vt:lpstr>Emerging Management Issues And Challenges </vt:lpstr>
      <vt:lpstr>Emerging Management Issues And Challenges …(contd)</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asmita2</dc:creator>
  <cp:lastModifiedBy>asmita7</cp:lastModifiedBy>
  <cp:revision>104</cp:revision>
  <dcterms:created xsi:type="dcterms:W3CDTF">2020-07-31T04:39:43Z</dcterms:created>
  <dcterms:modified xsi:type="dcterms:W3CDTF">2021-05-06T10:31:05Z</dcterms:modified>
</cp:coreProperties>
</file>