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4032" r:id="rId1"/>
  </p:sldMasterIdLst>
  <p:handoutMasterIdLst>
    <p:handoutMasterId r:id="rId24"/>
  </p:handoutMasterIdLst>
  <p:sldIdLst>
    <p:sldId id="256" r:id="rId2"/>
    <p:sldId id="307" r:id="rId3"/>
    <p:sldId id="306" r:id="rId4"/>
    <p:sldId id="308" r:id="rId5"/>
    <p:sldId id="309" r:id="rId6"/>
    <p:sldId id="310" r:id="rId7"/>
    <p:sldId id="311" r:id="rId8"/>
    <p:sldId id="313" r:id="rId9"/>
    <p:sldId id="314" r:id="rId10"/>
    <p:sldId id="315" r:id="rId11"/>
    <p:sldId id="316" r:id="rId12"/>
    <p:sldId id="312" r:id="rId13"/>
    <p:sldId id="317" r:id="rId14"/>
    <p:sldId id="318" r:id="rId15"/>
    <p:sldId id="319" r:id="rId16"/>
    <p:sldId id="320" r:id="rId17"/>
    <p:sldId id="321" r:id="rId18"/>
    <p:sldId id="322" r:id="rId19"/>
    <p:sldId id="324" r:id="rId20"/>
    <p:sldId id="323" r:id="rId21"/>
    <p:sldId id="325" r:id="rId22"/>
    <p:sldId id="304"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p:scale>
          <a:sx n="100" d="100"/>
          <a:sy n="100" d="100"/>
        </p:scale>
        <p:origin x="-792" y="-378"/>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3714"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66180F-B54B-4AFD-9F9D-3DC0A2052E75}" type="datetimeFigureOut">
              <a:rPr lang="en-GB" smtClean="0"/>
              <a:pPr/>
              <a:t>29/06/2021</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1CF1854-84E3-4B4C-ADDA-8CF694BF99EA}" type="slidenum">
              <a:rPr lang="en-GB" smtClean="0"/>
              <a:pPr/>
              <a:t>‹#›</a:t>
            </a:fld>
            <a:endParaRPr lang="en-GB"/>
          </a:p>
        </p:txBody>
      </p:sp>
    </p:spTree>
    <p:extLst>
      <p:ext uri="{BB962C8B-B14F-4D97-AF65-F5344CB8AC3E}">
        <p14:creationId xmlns:p14="http://schemas.microsoft.com/office/powerpoint/2010/main" val="83725927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531952" y="4960137"/>
            <a:ext cx="4697648" cy="1463040"/>
          </a:xfrm>
        </p:spPr>
        <p:txBody>
          <a:bodyPr anchor="ctr">
            <a:normAutofit/>
          </a:bodyPr>
          <a:lstStyle>
            <a:lvl1pPr algn="r">
              <a:defRPr sz="5000" spc="200" baseline="0"/>
            </a:lvl1pPr>
          </a:lstStyle>
          <a:p>
            <a:r>
              <a:rPr lang="en-US" dirty="0"/>
              <a:t>Click to edit Master title style</a:t>
            </a:r>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B61BEF0D-F0BB-DE4B-95CE-6DB70DBA9567}" type="datetimeFigureOut">
              <a:rPr lang="en-US" smtClean="0"/>
              <a:pPr/>
              <a:t>6/29/2021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62" y="4585351"/>
            <a:ext cx="3527190" cy="2272649"/>
          </a:xfrm>
          <a:prstGeom prst="rect">
            <a:avLst/>
          </a:prstGeom>
        </p:spPr>
      </p:pic>
    </p:spTree>
    <p:extLst>
      <p:ext uri="{BB962C8B-B14F-4D97-AF65-F5344CB8AC3E}">
        <p14:creationId xmlns:p14="http://schemas.microsoft.com/office/powerpoint/2010/main" val="23298443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6/29/2021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88807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6/29/2021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68578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lgn="just" defTabSz="914400" rtl="0" eaLnBrk="1" latinLnBrk="0" hangingPunct="1">
              <a:lnSpc>
                <a:spcPct val="80000"/>
              </a:lnSpc>
              <a:spcBef>
                <a:spcPct val="0"/>
              </a:spcBef>
              <a:buNone/>
              <a:defRPr lang="en-US" sz="5000" kern="1200" cap="none" spc="100" baseline="0" dirty="0">
                <a:solidFill>
                  <a:srgbClr val="B08314"/>
                </a:solidFill>
                <a:latin typeface="+mj-lt"/>
                <a:ea typeface="+mj-ea"/>
                <a:cs typeface="+mj-cs"/>
              </a:defRPr>
            </a:lvl1pPr>
          </a:lstStyle>
          <a:p>
            <a:r>
              <a:rPr lang="en-US" dirty="0" smtClean="0"/>
              <a:t>Cl1ick </a:t>
            </a:r>
            <a:r>
              <a:rPr lang="en-US" dirty="0" smtClean="0"/>
              <a:t>To Edit Master Title Style</a:t>
            </a:r>
            <a:endParaRPr lang="en-US" dirty="0"/>
          </a:p>
        </p:txBody>
      </p:sp>
      <p:sp>
        <p:nvSpPr>
          <p:cNvPr id="3" name="Content Placeholder 2"/>
          <p:cNvSpPr>
            <a:spLocks noGrp="1"/>
          </p:cNvSpPr>
          <p:nvPr>
            <p:ph idx="1"/>
          </p:nvPr>
        </p:nvSpPr>
        <p:spPr/>
        <p:txBody>
          <a:bodyPr/>
          <a:lstStyle>
            <a:lvl1pPr marL="0" indent="0">
              <a:tabLst/>
              <a:defRPr sz="2400"/>
            </a:lvl1pPr>
            <a:lvl2pPr marL="265176" indent="-137160">
              <a:buFont typeface="Wingdings" pitchFamily="2" charset="2"/>
              <a:buChar char="v"/>
              <a:defRPr lang="en-US" sz="1800" kern="1200" dirty="0">
                <a:solidFill>
                  <a:schemeClr val="tx1"/>
                </a:solidFill>
                <a:latin typeface="+mn-lt"/>
                <a:ea typeface="+mn-ea"/>
                <a:cs typeface="+mn-cs"/>
              </a:defRPr>
            </a:lvl2pPr>
            <a:lvl3pPr marL="1143000" indent="-365125">
              <a:defRPr/>
            </a:lvl3pPr>
            <a:lvl4pPr marL="1371600" indent="-228600">
              <a:defRPr/>
            </a:lvl4pPr>
            <a:lvl5pPr marL="1600200" indent="-228600">
              <a:defRPr/>
            </a:lvl5pPr>
          </a:lstStyle>
          <a:p>
            <a:pPr lvl="0"/>
            <a:r>
              <a:rPr lang="en-US" dirty="0"/>
              <a:t>Edit Master text styles</a:t>
            </a:r>
          </a:p>
          <a:p>
            <a:pPr marL="866775" lvl="1" indent="-409575" algn="l" defTabSz="914400" rtl="0" eaLnBrk="1" latinLnBrk="0" hangingPunct="1">
              <a:lnSpc>
                <a:spcPct val="90000"/>
              </a:lnSpc>
              <a:spcBef>
                <a:spcPts val="200"/>
              </a:spcBef>
              <a:spcAft>
                <a:spcPts val="400"/>
              </a:spcAft>
              <a:buClr>
                <a:schemeClr val="accent1"/>
              </a:buClr>
              <a:buFont typeface="Wingdings" pitchFamily="2" charset="2"/>
              <a:buChar char="v"/>
            </a:pPr>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61BEF0D-F0BB-DE4B-95CE-6DB70DBA9567}" type="datetimeFigureOut">
              <a:rPr lang="en-US" smtClean="0"/>
              <a:pPr/>
              <a:t>6/29/2021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pic>
        <p:nvPicPr>
          <p:cNvPr id="7" name="Picture 6" descr="\\10.10.92.103\asmita7\Bikash\Work 2021\Resources\Asmita Logo\4 color logo.ti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758054" y="5934075"/>
            <a:ext cx="1433946" cy="9239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02282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6/29/2021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13516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24128" y="585216"/>
            <a:ext cx="9720072" cy="1499616"/>
          </a:xfrm>
        </p:spPr>
        <p:txBody>
          <a:bodyPr/>
          <a:lstStyle>
            <a:lvl1pPr>
              <a:defRPr cap="none"/>
            </a:lvl1pPr>
          </a:lstStyle>
          <a:p>
            <a:r>
              <a:rPr lang="en-US" dirty="0" smtClean="0"/>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lvl1pPr>
              <a:defRPr sz="24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989320" y="2286000"/>
            <a:ext cx="4754880" cy="4023360"/>
          </a:xfrm>
        </p:spPr>
        <p:txBody>
          <a:bodyPr/>
          <a:lstStyle>
            <a:lvl1pPr>
              <a:defRPr sz="24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B61BEF0D-F0BB-DE4B-95CE-6DB70DBA9567}" type="datetimeFigureOut">
              <a:rPr lang="en-US" smtClean="0"/>
              <a:pPr/>
              <a:t>6/29/2021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pic>
        <p:nvPicPr>
          <p:cNvPr id="8" name="Picture 7" descr="\\10.10.92.103\asmita7\Bikash\Work 2021\Resources\Asmita Logo\4 color logo.ti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758054" y="5934075"/>
            <a:ext cx="1433946" cy="9239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56817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4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1024128" y="2967788"/>
            <a:ext cx="4754880" cy="3341572"/>
          </a:xfrm>
        </p:spPr>
        <p:txBody>
          <a:bodyPr/>
          <a:lstStyle>
            <a:lvl1pPr>
              <a:defRPr sz="24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4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dirty="0"/>
              <a:t>Edit Master text styles</a:t>
            </a:r>
          </a:p>
        </p:txBody>
      </p:sp>
      <p:sp>
        <p:nvSpPr>
          <p:cNvPr id="6" name="Content Placeholder 5"/>
          <p:cNvSpPr>
            <a:spLocks noGrp="1"/>
          </p:cNvSpPr>
          <p:nvPr>
            <p:ph sz="quarter" idx="4"/>
          </p:nvPr>
        </p:nvSpPr>
        <p:spPr>
          <a:xfrm>
            <a:off x="5990888" y="2967788"/>
            <a:ext cx="4754880" cy="3341572"/>
          </a:xfrm>
        </p:spPr>
        <p:txBody>
          <a:bodyPr/>
          <a:lstStyle>
            <a:lvl1pPr>
              <a:defRPr sz="24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B61BEF0D-F0BB-DE4B-95CE-6DB70DBA9567}" type="datetimeFigureOut">
              <a:rPr lang="en-US" smtClean="0"/>
              <a:pPr/>
              <a:t>6/29/2021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065547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6/29/2021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076002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6/29/2021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495214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6/29/2021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215927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6/29/2021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171612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B61BEF0D-F0BB-DE4B-95CE-6DB70DBA9567}" type="datetimeFigureOut">
              <a:rPr lang="en-US" smtClean="0"/>
              <a:pPr/>
              <a:t>6/29/2021</a:t>
            </a:fld>
            <a:endParaRPr lang="en-US"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D57F1E4F-1CFF-5643-939E-217C01CDF565}" type="slidenum">
              <a:rPr lang="en-US" smtClean="0"/>
              <a:pPr/>
              <a:t>‹#›</a:t>
            </a:fld>
            <a:endParaRPr lang="en-US" dirty="0"/>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4173497"/>
      </p:ext>
    </p:extLst>
  </p:cSld>
  <p:clrMap bg1="lt1" tx1="dk1" bg2="lt2" tx2="dk2" accent1="accent1" accent2="accent2" accent3="accent3" accent4="accent4" accent5="accent5" accent6="accent6" hlink="hlink" folHlink="folHlink"/>
  <p:sldLayoutIdLst>
    <p:sldLayoutId id="2147484033" r:id="rId1"/>
    <p:sldLayoutId id="2147484034" r:id="rId2"/>
    <p:sldLayoutId id="2147484035" r:id="rId3"/>
    <p:sldLayoutId id="2147484036" r:id="rId4"/>
    <p:sldLayoutId id="2147484037" r:id="rId5"/>
    <p:sldLayoutId id="2147484038" r:id="rId6"/>
    <p:sldLayoutId id="2147484039" r:id="rId7"/>
    <p:sldLayoutId id="2147484040" r:id="rId8"/>
    <p:sldLayoutId id="2147484041" r:id="rId9"/>
    <p:sldLayoutId id="2147484042" r:id="rId10"/>
    <p:sldLayoutId id="2147484043"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just"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09974" y="5007762"/>
            <a:ext cx="4619625" cy="1463040"/>
          </a:xfrm>
        </p:spPr>
        <p:txBody>
          <a:bodyPr>
            <a:noAutofit/>
          </a:bodyPr>
          <a:lstStyle/>
          <a:p>
            <a:r>
              <a:rPr lang="en-US" sz="4500" b="1" dirty="0">
                <a:solidFill>
                  <a:srgbClr val="FF0000"/>
                </a:solidFill>
              </a:rPr>
              <a:t>Communication</a:t>
            </a:r>
          </a:p>
        </p:txBody>
      </p:sp>
      <p:sp>
        <p:nvSpPr>
          <p:cNvPr id="3" name="Subtitle 2"/>
          <p:cNvSpPr>
            <a:spLocks noGrp="1"/>
          </p:cNvSpPr>
          <p:nvPr>
            <p:ph type="subTitle" idx="1"/>
          </p:nvPr>
        </p:nvSpPr>
        <p:spPr>
          <a:solidFill>
            <a:srgbClr val="00B0F0"/>
          </a:solidFill>
        </p:spPr>
        <p:txBody>
          <a:bodyPr>
            <a:normAutofit/>
          </a:bodyPr>
          <a:lstStyle/>
          <a:p>
            <a:r>
              <a:rPr lang="en-US" sz="4000" b="1" dirty="0">
                <a:solidFill>
                  <a:schemeClr val="bg1"/>
                </a:solidFill>
              </a:rPr>
              <a:t>Chapter </a:t>
            </a:r>
            <a:r>
              <a:rPr lang="en-US" sz="4000" b="1" dirty="0" smtClean="0">
                <a:solidFill>
                  <a:schemeClr val="bg1"/>
                </a:solidFill>
              </a:rPr>
              <a:t>9</a:t>
            </a:r>
            <a:endParaRPr lang="en-GB" sz="4000" b="1" dirty="0">
              <a:solidFill>
                <a:schemeClr val="bg1"/>
              </a:solidFill>
            </a:endParaRPr>
          </a:p>
        </p:txBody>
      </p:sp>
      <p:sp>
        <p:nvSpPr>
          <p:cNvPr id="5" name="Rectangle 4"/>
          <p:cNvSpPr/>
          <p:nvPr/>
        </p:nvSpPr>
        <p:spPr>
          <a:xfrm>
            <a:off x="3339313" y="-19051"/>
            <a:ext cx="8852687" cy="4592369"/>
          </a:xfrm>
          <a:prstGeom prst="rect">
            <a:avLst/>
          </a:prstGeom>
          <a:blipFill dpi="0" rotWithShape="1">
            <a:blip r:embed="rId2">
              <a:alphaModFix amt="67000"/>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C:\Users\asmita7\Desktop\TU PM BB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056" y="159654"/>
            <a:ext cx="3018972" cy="4151974"/>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pic>
        <p:nvPicPr>
          <p:cNvPr id="7" name="Picture 2" descr="C:\Users\asmita7\Desktop\TU PM BB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57799" y="1995268"/>
            <a:ext cx="1874544" cy="257805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pic>
        <p:nvPicPr>
          <p:cNvPr id="8" name="Picture 2" descr="C:\Users\asmita7\Desktop\TU PM BB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0399" y="341082"/>
            <a:ext cx="3018972" cy="4151974"/>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4235456077"/>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Circle </a:t>
            </a:r>
            <a:r>
              <a:rPr lang="en-US" dirty="0"/>
              <a:t>Structure</a:t>
            </a:r>
          </a:p>
        </p:txBody>
      </p:sp>
      <p:sp>
        <p:nvSpPr>
          <p:cNvPr id="3" name="Content Placeholder 2"/>
          <p:cNvSpPr>
            <a:spLocks noGrp="1"/>
          </p:cNvSpPr>
          <p:nvPr>
            <p:ph idx="1"/>
          </p:nvPr>
        </p:nvSpPr>
        <p:spPr/>
        <p:txBody>
          <a:bodyPr/>
          <a:lstStyle/>
          <a:p>
            <a:r>
              <a:rPr lang="en-US" dirty="0"/>
              <a:t>It follows a horizontal or sideward form of communication network. With this network, a person can only communicate to the person next to his right or left. He cannot even communicate with any other member of the same group.</a:t>
            </a:r>
          </a:p>
          <a:p>
            <a:endParaRPr lang="en-US" dirty="0"/>
          </a:p>
        </p:txBody>
      </p:sp>
    </p:spTree>
    <p:extLst>
      <p:ext uri="{BB962C8B-B14F-4D97-AF65-F5344CB8AC3E}">
        <p14:creationId xmlns:p14="http://schemas.microsoft.com/office/powerpoint/2010/main" val="245060137"/>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smtClean="0"/>
              <a:t>4. All </a:t>
            </a:r>
            <a:r>
              <a:rPr lang="en-US" dirty="0"/>
              <a:t>Channel </a:t>
            </a:r>
            <a:r>
              <a:rPr lang="en-US" dirty="0" smtClean="0"/>
              <a:t>Structure</a:t>
            </a:r>
            <a:endParaRPr lang="en-US" dirty="0"/>
          </a:p>
        </p:txBody>
      </p:sp>
      <p:sp>
        <p:nvSpPr>
          <p:cNvPr id="3" name="Content Placeholder 2"/>
          <p:cNvSpPr>
            <a:spLocks noGrp="1"/>
          </p:cNvSpPr>
          <p:nvPr>
            <p:ph idx="1"/>
          </p:nvPr>
        </p:nvSpPr>
        <p:spPr/>
        <p:txBody>
          <a:bodyPr/>
          <a:lstStyle/>
          <a:p>
            <a:r>
              <a:rPr lang="en-US" dirty="0"/>
              <a:t>The all channel communication structure blends the features of the circle and the wheel structures. It allows each member to communicate directly with every other member. This structure is highly effective for solving complex problems, as it allows all participants to contribute to solving the problem. This pattern is more decentralized and allows a free flow of information among all group members.</a:t>
            </a:r>
          </a:p>
          <a:p>
            <a:endParaRPr lang="en-US" dirty="0"/>
          </a:p>
        </p:txBody>
      </p:sp>
    </p:spTree>
    <p:extLst>
      <p:ext uri="{BB962C8B-B14F-4D97-AF65-F5344CB8AC3E}">
        <p14:creationId xmlns:p14="http://schemas.microsoft.com/office/powerpoint/2010/main" val="1543863704"/>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Concept of Active Listening</a:t>
            </a:r>
          </a:p>
        </p:txBody>
      </p:sp>
      <p:sp>
        <p:nvSpPr>
          <p:cNvPr id="3" name="Content Placeholder 2"/>
          <p:cNvSpPr>
            <a:spLocks noGrp="1"/>
          </p:cNvSpPr>
          <p:nvPr>
            <p:ph idx="1"/>
          </p:nvPr>
        </p:nvSpPr>
        <p:spPr/>
        <p:txBody>
          <a:bodyPr/>
          <a:lstStyle/>
          <a:p>
            <a:r>
              <a:rPr lang="en-US" dirty="0"/>
              <a:t>Active listening is a process of actively listening and sensing the sender’s messages or signals, evaluating, and responding them properly. It is essential for improving communication effectiveness. Active listening involves listening with all senses by giving full attention to the sender or speaker. Besides, it also involves showing verbal and non-verbal signs of listening. Let's examine some definitions of active listening. </a:t>
            </a:r>
          </a:p>
          <a:p>
            <a:endParaRPr lang="en-US" dirty="0"/>
          </a:p>
        </p:txBody>
      </p:sp>
    </p:spTree>
    <p:extLst>
      <p:ext uri="{BB962C8B-B14F-4D97-AF65-F5344CB8AC3E}">
        <p14:creationId xmlns:p14="http://schemas.microsoft.com/office/powerpoint/2010/main" val="2380891464"/>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Benefits of Active Listening</a:t>
            </a:r>
          </a:p>
        </p:txBody>
      </p:sp>
      <p:sp>
        <p:nvSpPr>
          <p:cNvPr id="3" name="Content Placeholder 2"/>
          <p:cNvSpPr>
            <a:spLocks noGrp="1"/>
          </p:cNvSpPr>
          <p:nvPr>
            <p:ph idx="1"/>
          </p:nvPr>
        </p:nvSpPr>
        <p:spPr/>
        <p:txBody>
          <a:bodyPr/>
          <a:lstStyle/>
          <a:p>
            <a:r>
              <a:rPr lang="en-US" dirty="0">
                <a:solidFill>
                  <a:schemeClr val="accent2"/>
                </a:solidFill>
              </a:rPr>
              <a:t>Active listening skills are very important in workplace. The following are the benefits of active listening.</a:t>
            </a:r>
          </a:p>
          <a:p>
            <a:pPr marL="342900" indent="-342900">
              <a:buFont typeface="Wingdings" pitchFamily="2" charset="2"/>
              <a:buChar char="§"/>
            </a:pPr>
            <a:r>
              <a:rPr lang="en-GB" dirty="0"/>
              <a:t>Builds connections between the sender and receiver</a:t>
            </a:r>
            <a:endParaRPr lang="en-US" dirty="0"/>
          </a:p>
          <a:p>
            <a:pPr marL="342900" indent="-342900">
              <a:buFont typeface="Wingdings" pitchFamily="2" charset="2"/>
              <a:buChar char="§"/>
            </a:pPr>
            <a:r>
              <a:rPr lang="en-GB" dirty="0"/>
              <a:t>Builds trust in workplace</a:t>
            </a:r>
            <a:endParaRPr lang="en-US" dirty="0"/>
          </a:p>
          <a:p>
            <a:pPr marL="342900" indent="-342900">
              <a:buFont typeface="Wingdings" pitchFamily="2" charset="2"/>
              <a:buChar char="§"/>
            </a:pPr>
            <a:r>
              <a:rPr lang="en-GB" dirty="0"/>
              <a:t>Helps to identify and solve problems</a:t>
            </a:r>
            <a:endParaRPr lang="en-US" dirty="0"/>
          </a:p>
          <a:p>
            <a:pPr marL="342900" indent="-342900">
              <a:buFont typeface="Wingdings" pitchFamily="2" charset="2"/>
              <a:buChar char="§"/>
            </a:pPr>
            <a:r>
              <a:rPr lang="en-GB" dirty="0"/>
              <a:t>Helps to increase knowledge and understanding on various issues</a:t>
            </a:r>
            <a:endParaRPr lang="en-US" dirty="0"/>
          </a:p>
          <a:p>
            <a:endParaRPr lang="en-US" dirty="0"/>
          </a:p>
        </p:txBody>
      </p:sp>
    </p:spTree>
    <p:extLst>
      <p:ext uri="{BB962C8B-B14F-4D97-AF65-F5344CB8AC3E}">
        <p14:creationId xmlns:p14="http://schemas.microsoft.com/office/powerpoint/2010/main" val="2759154189"/>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Enhancing Active Listening</a:t>
            </a:r>
          </a:p>
        </p:txBody>
      </p:sp>
      <p:sp>
        <p:nvSpPr>
          <p:cNvPr id="3" name="Content Placeholder 2"/>
          <p:cNvSpPr>
            <a:spLocks noGrp="1"/>
          </p:cNvSpPr>
          <p:nvPr>
            <p:ph idx="1"/>
          </p:nvPr>
        </p:nvSpPr>
        <p:spPr/>
        <p:txBody>
          <a:bodyPr/>
          <a:lstStyle/>
          <a:p>
            <a:r>
              <a:rPr lang="en-US" dirty="0">
                <a:solidFill>
                  <a:schemeClr val="accent2"/>
                </a:solidFill>
              </a:rPr>
              <a:t>The following are the major ways for enhancing active listening.</a:t>
            </a:r>
          </a:p>
          <a:p>
            <a:pPr marL="457200" indent="-457200">
              <a:buNone/>
            </a:pPr>
            <a:r>
              <a:rPr lang="en-US" dirty="0"/>
              <a:t>1. 	Pay attention</a:t>
            </a:r>
          </a:p>
          <a:p>
            <a:pPr marL="457200" indent="-457200">
              <a:buNone/>
            </a:pPr>
            <a:r>
              <a:rPr lang="en-US" dirty="0"/>
              <a:t>2. 	Show the sign of listening</a:t>
            </a:r>
          </a:p>
          <a:p>
            <a:pPr marL="457200" indent="-457200">
              <a:buNone/>
            </a:pPr>
            <a:r>
              <a:rPr lang="en-US" dirty="0"/>
              <a:t>3. 	Provide feedback</a:t>
            </a:r>
          </a:p>
          <a:p>
            <a:pPr marL="457200" indent="-457200">
              <a:buNone/>
            </a:pPr>
            <a:r>
              <a:rPr lang="en-US" dirty="0"/>
              <a:t>4. </a:t>
            </a:r>
            <a:r>
              <a:rPr lang="en-US" dirty="0" smtClean="0"/>
              <a:t>	Respond </a:t>
            </a:r>
            <a:r>
              <a:rPr lang="en-US" dirty="0"/>
              <a:t>appropriately</a:t>
            </a:r>
          </a:p>
          <a:p>
            <a:endParaRPr lang="en-US" dirty="0"/>
          </a:p>
        </p:txBody>
      </p:sp>
    </p:spTree>
    <p:extLst>
      <p:ext uri="{BB962C8B-B14F-4D97-AF65-F5344CB8AC3E}">
        <p14:creationId xmlns:p14="http://schemas.microsoft.com/office/powerpoint/2010/main" val="1953570234"/>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Communications</a:t>
            </a:r>
          </a:p>
        </p:txBody>
      </p:sp>
      <p:sp>
        <p:nvSpPr>
          <p:cNvPr id="3" name="Content Placeholder 2"/>
          <p:cNvSpPr>
            <a:spLocks noGrp="1"/>
          </p:cNvSpPr>
          <p:nvPr>
            <p:ph idx="1"/>
          </p:nvPr>
        </p:nvSpPr>
        <p:spPr/>
        <p:txBody>
          <a:bodyPr/>
          <a:lstStyle/>
          <a:p>
            <a:r>
              <a:rPr lang="en-US" dirty="0"/>
              <a:t>In an organization, communication takes place in many ways and types. Some of them are formal and informal communication, interpersonal communication and non-verbal communication.</a:t>
            </a:r>
          </a:p>
          <a:p>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17774" y="3349471"/>
            <a:ext cx="5950102" cy="3386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20682991"/>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Formal Communication</a:t>
            </a:r>
          </a:p>
        </p:txBody>
      </p:sp>
      <p:sp>
        <p:nvSpPr>
          <p:cNvPr id="3" name="Content Placeholder 2"/>
          <p:cNvSpPr>
            <a:spLocks noGrp="1"/>
          </p:cNvSpPr>
          <p:nvPr>
            <p:ph idx="1"/>
          </p:nvPr>
        </p:nvSpPr>
        <p:spPr/>
        <p:txBody>
          <a:bodyPr/>
          <a:lstStyle/>
          <a:p>
            <a:r>
              <a:rPr lang="en-US" dirty="0"/>
              <a:t>The communication that flows through the formal organizational structure is called formal communication. It may take place between a superior and a subordinate, a subordinate and a superior and among the subordinates or managers. It may be oral or written and kept as a record for future reference. Formal communication may be vertical communication and horizontal communication.</a:t>
            </a:r>
          </a:p>
          <a:p>
            <a:endParaRPr lang="en-US" dirty="0"/>
          </a:p>
        </p:txBody>
      </p:sp>
    </p:spTree>
    <p:extLst>
      <p:ext uri="{BB962C8B-B14F-4D97-AF65-F5344CB8AC3E}">
        <p14:creationId xmlns:p14="http://schemas.microsoft.com/office/powerpoint/2010/main" val="237425716"/>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Informal communication</a:t>
            </a:r>
          </a:p>
        </p:txBody>
      </p:sp>
      <p:sp>
        <p:nvSpPr>
          <p:cNvPr id="3" name="Content Placeholder 2"/>
          <p:cNvSpPr>
            <a:spLocks noGrp="1"/>
          </p:cNvSpPr>
          <p:nvPr>
            <p:ph idx="1"/>
          </p:nvPr>
        </p:nvSpPr>
        <p:spPr/>
        <p:txBody>
          <a:bodyPr/>
          <a:lstStyle/>
          <a:p>
            <a:r>
              <a:rPr lang="en-US" dirty="0"/>
              <a:t>Informal communication is the communication that takes place in an organization without the formal channels. It is often called the ‘grapevine’ as it spreads throughout the organization and in all directions without consideration of the levels of authority.</a:t>
            </a:r>
          </a:p>
          <a:p>
            <a:endParaRPr lang="en-US" dirty="0"/>
          </a:p>
        </p:txBody>
      </p:sp>
    </p:spTree>
    <p:extLst>
      <p:ext uri="{BB962C8B-B14F-4D97-AF65-F5344CB8AC3E}">
        <p14:creationId xmlns:p14="http://schemas.microsoft.com/office/powerpoint/2010/main" val="3621791985"/>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 Interpersonal </a:t>
            </a:r>
            <a:r>
              <a:rPr lang="en-US" dirty="0"/>
              <a:t>Communication</a:t>
            </a:r>
          </a:p>
        </p:txBody>
      </p:sp>
      <p:sp>
        <p:nvSpPr>
          <p:cNvPr id="3" name="Content Placeholder 2"/>
          <p:cNvSpPr>
            <a:spLocks noGrp="1"/>
          </p:cNvSpPr>
          <p:nvPr>
            <p:ph idx="1"/>
          </p:nvPr>
        </p:nvSpPr>
        <p:spPr/>
        <p:txBody>
          <a:bodyPr/>
          <a:lstStyle/>
          <a:p>
            <a:r>
              <a:rPr lang="en-US" dirty="0"/>
              <a:t>Interpersonal communication is one of the basic means of communication. It is the exchange of information between two or more people. It came into being when people began to exchange ideas and thoughts with one another. Under this, people communicate their feeling, ideas, emotions and information face to face with each other. It can be in verbal or non-verbal form.  The interpersonal communication skills can be improved by practice, knowledge and feedback. </a:t>
            </a:r>
            <a:endParaRPr lang="en-US" dirty="0" smtClean="0"/>
          </a:p>
          <a:p>
            <a:r>
              <a:rPr lang="en-US" dirty="0"/>
              <a:t>Interpersonal communication may take place orally or in written form.</a:t>
            </a:r>
          </a:p>
          <a:p>
            <a:r>
              <a:rPr lang="en-US" dirty="0"/>
              <a:t>1.	Oral communication </a:t>
            </a:r>
          </a:p>
          <a:p>
            <a:r>
              <a:rPr lang="en-US" dirty="0"/>
              <a:t>2.	Written communication </a:t>
            </a:r>
          </a:p>
          <a:p>
            <a:endParaRPr lang="en-US" dirty="0"/>
          </a:p>
          <a:p>
            <a:endParaRPr lang="en-US" dirty="0"/>
          </a:p>
        </p:txBody>
      </p:sp>
    </p:spTree>
    <p:extLst>
      <p:ext uri="{BB962C8B-B14F-4D97-AF65-F5344CB8AC3E}">
        <p14:creationId xmlns:p14="http://schemas.microsoft.com/office/powerpoint/2010/main" val="2572166710"/>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 Non-verbal </a:t>
            </a:r>
            <a:r>
              <a:rPr lang="en-US" dirty="0"/>
              <a:t>Communication </a:t>
            </a:r>
          </a:p>
        </p:txBody>
      </p:sp>
      <p:sp>
        <p:nvSpPr>
          <p:cNvPr id="3" name="Content Placeholder 2"/>
          <p:cNvSpPr>
            <a:spLocks noGrp="1"/>
          </p:cNvSpPr>
          <p:nvPr>
            <p:ph idx="1"/>
          </p:nvPr>
        </p:nvSpPr>
        <p:spPr/>
        <p:txBody>
          <a:bodyPr/>
          <a:lstStyle/>
          <a:p>
            <a:r>
              <a:rPr lang="en-US" dirty="0"/>
              <a:t>Contrary to oral and written communication, non-verbal communication includes facial expressions, the tone and pitch of the voice, gestures displayed through body language and the physical distance between the communicators. Hence, non-verbal communication is the process of sending and receiving messages without using words, either spoken or written. This type has become most complex and important type of communication in recent years. </a:t>
            </a:r>
          </a:p>
        </p:txBody>
      </p:sp>
    </p:spTree>
    <p:extLst>
      <p:ext uri="{BB962C8B-B14F-4D97-AF65-F5344CB8AC3E}">
        <p14:creationId xmlns:p14="http://schemas.microsoft.com/office/powerpoint/2010/main" val="4154426777"/>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a:t>
            </a:r>
            <a:r>
              <a:rPr lang="en-US" dirty="0"/>
              <a:t>OBJECTIVES</a:t>
            </a:r>
          </a:p>
        </p:txBody>
      </p:sp>
      <p:sp>
        <p:nvSpPr>
          <p:cNvPr id="4" name="Rounded Rectangle 3"/>
          <p:cNvSpPr/>
          <p:nvPr/>
        </p:nvSpPr>
        <p:spPr>
          <a:xfrm>
            <a:off x="754743" y="2133600"/>
            <a:ext cx="10537371" cy="609600"/>
          </a:xfrm>
          <a:prstGeom prst="roundRect">
            <a:avLst/>
          </a:prstGeom>
          <a:solidFill>
            <a:srgbClr val="B08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p:txBody>
          <a:bodyPr/>
          <a:lstStyle/>
          <a:p>
            <a:pPr algn="l">
              <a:buNone/>
            </a:pPr>
            <a:r>
              <a:rPr lang="en-US" b="1" dirty="0">
                <a:solidFill>
                  <a:srgbClr val="FFFF00"/>
                </a:solidFill>
              </a:rPr>
              <a:t>After studying this chapter, the students are expected to;</a:t>
            </a:r>
          </a:p>
          <a:p>
            <a:pPr marL="623888" indent="-623888" algn="l">
              <a:buFont typeface="Wingdings" pitchFamily="2" charset="2"/>
              <a:buChar char="q"/>
            </a:pPr>
            <a:r>
              <a:rPr lang="en-US" sz="2000" dirty="0" smtClean="0"/>
              <a:t>Understand </a:t>
            </a:r>
            <a:r>
              <a:rPr lang="en-US" sz="2000" dirty="0"/>
              <a:t>the concept, features, importance, process and structure/networks of communication.</a:t>
            </a:r>
          </a:p>
          <a:p>
            <a:pPr marL="623888" indent="-623888" algn="l">
              <a:buFont typeface="Wingdings" pitchFamily="2" charset="2"/>
              <a:buChar char="q"/>
            </a:pPr>
            <a:r>
              <a:rPr lang="en-US" sz="2000" dirty="0" smtClean="0"/>
              <a:t>Discuss </a:t>
            </a:r>
            <a:r>
              <a:rPr lang="en-US" sz="2000" dirty="0"/>
              <a:t>the concept, benefits and enhancing of active listening.</a:t>
            </a:r>
          </a:p>
          <a:p>
            <a:pPr marL="623888" indent="-623888" algn="l">
              <a:buFont typeface="Wingdings" pitchFamily="2" charset="2"/>
              <a:buChar char="q"/>
            </a:pPr>
            <a:r>
              <a:rPr lang="en-US" sz="2000" dirty="0" smtClean="0"/>
              <a:t>Know </a:t>
            </a:r>
            <a:r>
              <a:rPr lang="en-US" sz="2000" dirty="0"/>
              <a:t>the types of communications.</a:t>
            </a:r>
          </a:p>
          <a:p>
            <a:pPr marL="623888" indent="-623888" algn="l">
              <a:buFont typeface="Wingdings" pitchFamily="2" charset="2"/>
              <a:buChar char="q"/>
            </a:pPr>
            <a:r>
              <a:rPr lang="en-US" sz="2000" dirty="0" smtClean="0"/>
              <a:t>Understand </a:t>
            </a:r>
            <a:r>
              <a:rPr lang="en-US" sz="2000" dirty="0"/>
              <a:t>the barriers to effective communication.</a:t>
            </a:r>
          </a:p>
          <a:p>
            <a:pPr marL="623888" indent="-623888" algn="l">
              <a:buFont typeface="Wingdings" pitchFamily="2" charset="2"/>
              <a:buChar char="q"/>
            </a:pPr>
            <a:r>
              <a:rPr lang="en-US" sz="2000" dirty="0" smtClean="0"/>
              <a:t>Know </a:t>
            </a:r>
            <a:r>
              <a:rPr lang="en-US" sz="2000" dirty="0"/>
              <a:t>how to enhance effective communication/overcoming barriers. </a:t>
            </a:r>
          </a:p>
          <a:p>
            <a:pPr marL="623888" indent="-623888" algn="l">
              <a:buFont typeface="Wingdings" pitchFamily="2" charset="2"/>
              <a:buChar char="q"/>
            </a:pPr>
            <a:endParaRPr lang="en-US" sz="2000" dirty="0"/>
          </a:p>
        </p:txBody>
      </p:sp>
    </p:spTree>
    <p:extLst>
      <p:ext uri="{BB962C8B-B14F-4D97-AF65-F5344CB8AC3E}">
        <p14:creationId xmlns:p14="http://schemas.microsoft.com/office/powerpoint/2010/main" val="3289366711"/>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Barriers to Effective Communication</a:t>
            </a:r>
          </a:p>
        </p:txBody>
      </p:sp>
      <p:sp>
        <p:nvSpPr>
          <p:cNvPr id="3" name="Content Placeholder 2"/>
          <p:cNvSpPr>
            <a:spLocks noGrp="1"/>
          </p:cNvSpPr>
          <p:nvPr>
            <p:ph idx="1"/>
          </p:nvPr>
        </p:nvSpPr>
        <p:spPr/>
        <p:txBody>
          <a:bodyPr/>
          <a:lstStyle/>
          <a:p>
            <a:r>
              <a:rPr lang="en-US" dirty="0">
                <a:solidFill>
                  <a:schemeClr val="accent2"/>
                </a:solidFill>
              </a:rPr>
              <a:t>There are several barriers to effective communication. </a:t>
            </a:r>
            <a:endParaRPr lang="en-US" dirty="0">
              <a:solidFill>
                <a:schemeClr val="accent2"/>
              </a:solidFill>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0908" y="2835909"/>
            <a:ext cx="5887347" cy="3742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92989320"/>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Enhancing </a:t>
            </a:r>
            <a:r>
              <a:rPr lang="en-US" dirty="0" smtClean="0"/>
              <a:t>Effective Communication/Overcoming </a:t>
            </a:r>
            <a:r>
              <a:rPr lang="en-US" dirty="0"/>
              <a:t>Barriers </a:t>
            </a:r>
          </a:p>
        </p:txBody>
      </p:sp>
      <p:sp>
        <p:nvSpPr>
          <p:cNvPr id="3" name="Content Placeholder 2"/>
          <p:cNvSpPr>
            <a:spLocks noGrp="1"/>
          </p:cNvSpPr>
          <p:nvPr>
            <p:ph idx="1"/>
          </p:nvPr>
        </p:nvSpPr>
        <p:spPr/>
        <p:txBody>
          <a:bodyPr/>
          <a:lstStyle/>
          <a:p>
            <a:r>
              <a:rPr lang="en-US" dirty="0" smtClean="0"/>
              <a:t>The </a:t>
            </a:r>
            <a:r>
              <a:rPr lang="en-US" dirty="0"/>
              <a:t>managers should try to enhance the effectiveness of communication which may be enhanced through individual and organizational skills</a:t>
            </a:r>
            <a:r>
              <a:rPr lang="en-US" dirty="0" smtClean="0"/>
              <a:t>.</a:t>
            </a:r>
          </a:p>
          <a:p>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01479" y="3151866"/>
            <a:ext cx="6012856" cy="3551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6837171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152" y="4960138"/>
            <a:ext cx="7772400" cy="1463040"/>
          </a:xfrm>
        </p:spPr>
        <p:txBody>
          <a:bodyPr/>
          <a:lstStyle/>
          <a:p>
            <a:r>
              <a:rPr lang="en-US" dirty="0"/>
              <a:t>Thank you</a:t>
            </a:r>
            <a:endParaRPr lang="en-GB" dirty="0"/>
          </a:p>
        </p:txBody>
      </p:sp>
      <p:sp>
        <p:nvSpPr>
          <p:cNvPr id="3" name="Picture Placeholder 2"/>
          <p:cNvSpPr>
            <a:spLocks noGrp="1"/>
          </p:cNvSpPr>
          <p:nvPr>
            <p:ph type="pic" idx="1"/>
          </p:nvPr>
        </p:nvSpPr>
        <p:spPr>
          <a:xfrm>
            <a:off x="0" y="0"/>
            <a:ext cx="12188952" cy="4572000"/>
          </a:xfrm>
        </p:spPr>
      </p:sp>
      <p:pic>
        <p:nvPicPr>
          <p:cNvPr id="4" name="Picture 2" descr="C:\Users\asmita7\Desktop\TU PM BB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056" y="159654"/>
            <a:ext cx="3018972" cy="4151974"/>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pic>
        <p:nvPicPr>
          <p:cNvPr id="5" name="Picture 2" descr="C:\Users\asmita7\Desktop\TU PM BB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36000" y="849522"/>
            <a:ext cx="3286035" cy="4519265"/>
          </a:xfrm>
          <a:prstGeom prst="snip2DiagRect">
            <a:avLst>
              <a:gd name="adj1" fmla="val 0"/>
              <a:gd name="adj2" fmla="val 16667"/>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pic>
        <p:nvPicPr>
          <p:cNvPr id="6" name="Picture 2" descr="C:\Users\asmita7\Desktop\TU PM BB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0399" y="341082"/>
            <a:ext cx="3018972" cy="4151974"/>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2538884630"/>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Concept </a:t>
            </a:r>
            <a:r>
              <a:rPr lang="en-US" b="1" dirty="0"/>
              <a:t>of Communication</a:t>
            </a:r>
          </a:p>
        </p:txBody>
      </p:sp>
      <p:sp>
        <p:nvSpPr>
          <p:cNvPr id="3" name="Content Placeholder 2"/>
          <p:cNvSpPr>
            <a:spLocks noGrp="1"/>
          </p:cNvSpPr>
          <p:nvPr>
            <p:ph idx="1"/>
          </p:nvPr>
        </p:nvSpPr>
        <p:spPr/>
        <p:txBody>
          <a:bodyPr>
            <a:normAutofit/>
          </a:bodyPr>
          <a:lstStyle/>
          <a:p>
            <a:r>
              <a:rPr lang="en-US" dirty="0" smtClean="0"/>
              <a:t>It </a:t>
            </a:r>
            <a:r>
              <a:rPr lang="en-US" dirty="0"/>
              <a:t>is a process by which information is exchanged between individuals through a common system of symbols, signs, or behavior. More specifically, it is the transfer and understanding of meaning. The effective communicate is a necessary condition for managerial functions such as planning, organizing, staffing, leading, and controlling. Communication is vital to organizations for coordinating actions and achieving goals. </a:t>
            </a:r>
            <a:endParaRPr lang="en-GB" dirty="0"/>
          </a:p>
        </p:txBody>
      </p:sp>
    </p:spTree>
    <p:extLst>
      <p:ext uri="{BB962C8B-B14F-4D97-AF65-F5344CB8AC3E}">
        <p14:creationId xmlns:p14="http://schemas.microsoft.com/office/powerpoint/2010/main" val="461155622"/>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Features of Communication </a:t>
            </a:r>
          </a:p>
        </p:txBody>
      </p:sp>
      <p:sp>
        <p:nvSpPr>
          <p:cNvPr id="3" name="Content Placeholder 2"/>
          <p:cNvSpPr>
            <a:spLocks noGrp="1"/>
          </p:cNvSpPr>
          <p:nvPr>
            <p:ph idx="1"/>
          </p:nvPr>
        </p:nvSpPr>
        <p:spPr/>
        <p:txBody>
          <a:bodyPr/>
          <a:lstStyle/>
          <a:p>
            <a:r>
              <a:rPr lang="en-US" dirty="0"/>
              <a:t>The following are the features of communication. </a:t>
            </a:r>
            <a:endParaRPr lang="en-US" dirty="0" smtClean="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82464" y="3052861"/>
            <a:ext cx="6752461" cy="2820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1061048"/>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Importance of </a:t>
            </a:r>
            <a:r>
              <a:rPr lang="en-US" dirty="0" smtClean="0"/>
              <a:t>Communication</a:t>
            </a:r>
            <a:endParaRPr lang="en-US" dirty="0"/>
          </a:p>
        </p:txBody>
      </p:sp>
      <p:sp>
        <p:nvSpPr>
          <p:cNvPr id="3" name="Content Placeholder 2"/>
          <p:cNvSpPr>
            <a:spLocks noGrp="1"/>
          </p:cNvSpPr>
          <p:nvPr>
            <p:ph idx="1"/>
          </p:nvPr>
        </p:nvSpPr>
        <p:spPr/>
        <p:txBody>
          <a:bodyPr/>
          <a:lstStyle/>
          <a:p>
            <a:r>
              <a:rPr lang="en-US" dirty="0" smtClean="0">
                <a:solidFill>
                  <a:schemeClr val="accent2"/>
                </a:solidFill>
              </a:rPr>
              <a:t>The </a:t>
            </a:r>
            <a:r>
              <a:rPr lang="en-US" dirty="0">
                <a:solidFill>
                  <a:schemeClr val="accent2"/>
                </a:solidFill>
              </a:rPr>
              <a:t>following are the importance of communication in an organization.  </a:t>
            </a:r>
          </a:p>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7756" y="3263313"/>
            <a:ext cx="6138600" cy="3001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71863033"/>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Process of Communication</a:t>
            </a:r>
          </a:p>
        </p:txBody>
      </p:sp>
      <p:sp>
        <p:nvSpPr>
          <p:cNvPr id="3" name="Content Placeholder 2"/>
          <p:cNvSpPr>
            <a:spLocks noGrp="1"/>
          </p:cNvSpPr>
          <p:nvPr>
            <p:ph idx="1"/>
          </p:nvPr>
        </p:nvSpPr>
        <p:spPr/>
        <p:txBody>
          <a:bodyPr/>
          <a:lstStyle/>
          <a:p>
            <a:r>
              <a:rPr lang="en-US" dirty="0">
                <a:solidFill>
                  <a:schemeClr val="accent2"/>
                </a:solidFill>
              </a:rPr>
              <a:t>Communication process involves a number of steps which are linked together. They are;</a:t>
            </a:r>
          </a:p>
          <a:p>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4773" y="3601391"/>
            <a:ext cx="9082467" cy="2460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17284629"/>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Structure/Networks of Communication</a:t>
            </a:r>
          </a:p>
        </p:txBody>
      </p:sp>
      <p:sp>
        <p:nvSpPr>
          <p:cNvPr id="3" name="Content Placeholder 2"/>
          <p:cNvSpPr>
            <a:spLocks noGrp="1"/>
          </p:cNvSpPr>
          <p:nvPr>
            <p:ph idx="1"/>
          </p:nvPr>
        </p:nvSpPr>
        <p:spPr/>
        <p:txBody>
          <a:bodyPr/>
          <a:lstStyle/>
          <a:p>
            <a:r>
              <a:rPr lang="en-US" dirty="0"/>
              <a:t>Communication structure refers to the pattern through which organizational members communicate each other. It may also be termed as communication channel or network. </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50295" y="3427291"/>
            <a:ext cx="7600949" cy="3248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50714521"/>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Wheel </a:t>
            </a:r>
            <a:r>
              <a:rPr lang="en-US" dirty="0"/>
              <a:t>Structure</a:t>
            </a:r>
          </a:p>
        </p:txBody>
      </p:sp>
      <p:sp>
        <p:nvSpPr>
          <p:cNvPr id="3" name="Content Placeholder 2"/>
          <p:cNvSpPr>
            <a:spLocks noGrp="1"/>
          </p:cNvSpPr>
          <p:nvPr>
            <p:ph idx="1"/>
          </p:nvPr>
        </p:nvSpPr>
        <p:spPr/>
        <p:txBody>
          <a:bodyPr>
            <a:normAutofit/>
          </a:bodyPr>
          <a:lstStyle/>
          <a:p>
            <a:r>
              <a:rPr lang="en-US" dirty="0" smtClean="0"/>
              <a:t>Under </a:t>
            </a:r>
            <a:r>
              <a:rPr lang="en-US" dirty="0"/>
              <a:t>the wheel (star) network structure, the leader works as a center of communication. She/he accumulates information and disseminates it to all the members of the organization as well as the outsiders. Hence, the leader acts as the source of information. In this structure, subordinates are not supposed to communicate with each other. Sometimes, they do not even know of the existence of other members of the same group. </a:t>
            </a:r>
          </a:p>
        </p:txBody>
      </p:sp>
    </p:spTree>
    <p:extLst>
      <p:ext uri="{BB962C8B-B14F-4D97-AF65-F5344CB8AC3E}">
        <p14:creationId xmlns:p14="http://schemas.microsoft.com/office/powerpoint/2010/main" val="303252926"/>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Chain </a:t>
            </a:r>
            <a:r>
              <a:rPr lang="en-US" dirty="0"/>
              <a:t>Structure</a:t>
            </a:r>
          </a:p>
        </p:txBody>
      </p:sp>
      <p:sp>
        <p:nvSpPr>
          <p:cNvPr id="3" name="Content Placeholder 2"/>
          <p:cNvSpPr>
            <a:spLocks noGrp="1"/>
          </p:cNvSpPr>
          <p:nvPr>
            <p:ph idx="1"/>
          </p:nvPr>
        </p:nvSpPr>
        <p:spPr/>
        <p:txBody>
          <a:bodyPr>
            <a:normAutofit/>
          </a:bodyPr>
          <a:lstStyle/>
          <a:p>
            <a:r>
              <a:rPr lang="en-US" dirty="0" smtClean="0"/>
              <a:t>The </a:t>
            </a:r>
            <a:r>
              <a:rPr lang="en-US" dirty="0"/>
              <a:t>chain network has the vertical upward and downward form of formal chain of communication. In this structure, an employee can communicate only with his immediate superior and subordinate. Hence, communication takes place under a chain from the higher level to the subordinate levels and also from the subordinate levels to the higher level. This type of network is common in all organizations following hierarchy of authority and responsibility. </a:t>
            </a:r>
          </a:p>
        </p:txBody>
      </p:sp>
    </p:spTree>
    <p:extLst>
      <p:ext uri="{BB962C8B-B14F-4D97-AF65-F5344CB8AC3E}">
        <p14:creationId xmlns:p14="http://schemas.microsoft.com/office/powerpoint/2010/main" val="3995894325"/>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xmlns=""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321</TotalTime>
  <Words>975</Words>
  <Application>Microsoft Office PowerPoint</Application>
  <PresentationFormat>Custom</PresentationFormat>
  <Paragraphs>59</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Integral</vt:lpstr>
      <vt:lpstr>Communication</vt:lpstr>
      <vt:lpstr>LEARNING OBJECTIVES</vt:lpstr>
      <vt:lpstr>Concept of Communication</vt:lpstr>
      <vt:lpstr>Features of Communication </vt:lpstr>
      <vt:lpstr>Importance of Communication</vt:lpstr>
      <vt:lpstr>Process of Communication</vt:lpstr>
      <vt:lpstr>Structure/Networks of Communication</vt:lpstr>
      <vt:lpstr>1. Wheel Structure</vt:lpstr>
      <vt:lpstr>2. Chain Structure</vt:lpstr>
      <vt:lpstr>3. Circle Structure</vt:lpstr>
      <vt:lpstr>4. All Channel Structure</vt:lpstr>
      <vt:lpstr>Concept of Active Listening</vt:lpstr>
      <vt:lpstr>Benefits of Active Listening</vt:lpstr>
      <vt:lpstr>Enhancing Active Listening</vt:lpstr>
      <vt:lpstr>Types of Communications</vt:lpstr>
      <vt:lpstr>Formal Communication</vt:lpstr>
      <vt:lpstr>Informal communication</vt:lpstr>
      <vt:lpstr>B. Interpersonal Communication</vt:lpstr>
      <vt:lpstr>C. Non-verbal Communication </vt:lpstr>
      <vt:lpstr>Barriers to Effective Communication</vt:lpstr>
      <vt:lpstr>Enhancing Effective Communication/Overcoming Barriers </vt:lpstr>
      <vt:lpstr>Thank you</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asmita2</dc:creator>
  <cp:lastModifiedBy>asmita7</cp:lastModifiedBy>
  <cp:revision>122</cp:revision>
  <dcterms:created xsi:type="dcterms:W3CDTF">2020-07-31T04:39:43Z</dcterms:created>
  <dcterms:modified xsi:type="dcterms:W3CDTF">2021-06-29T09:31:52Z</dcterms:modified>
</cp:coreProperties>
</file>