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2" r:id="rId1"/>
  </p:sldMasterIdLst>
  <p:handoutMasterIdLst>
    <p:handoutMasterId r:id="rId14"/>
  </p:handoutMasterIdLst>
  <p:sldIdLst>
    <p:sldId id="256" r:id="rId2"/>
    <p:sldId id="313" r:id="rId3"/>
    <p:sldId id="306" r:id="rId4"/>
    <p:sldId id="307" r:id="rId5"/>
    <p:sldId id="308" r:id="rId6"/>
    <p:sldId id="309" r:id="rId7"/>
    <p:sldId id="315" r:id="rId8"/>
    <p:sldId id="310" r:id="rId9"/>
    <p:sldId id="311" r:id="rId10"/>
    <p:sldId id="312" r:id="rId11"/>
    <p:sldId id="316" r:id="rId12"/>
    <p:sldId id="31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09C"/>
    <a:srgbClr val="4F227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-2112" y="-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180F-B54B-4AFD-9F9D-3DC0A2052E75}" type="datetimeFigureOut">
              <a:rPr lang="en-GB" smtClean="0"/>
              <a:pPr/>
              <a:t>06/05/2021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1854-84E3-4B4C-ADDA-8CF694BF99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59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952" y="4960137"/>
            <a:ext cx="4697648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4585351"/>
            <a:ext cx="3527190" cy="22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 sz="2400"/>
            </a:lvl1pPr>
            <a:lvl2pPr marL="265176" indent="-137160">
              <a:buFont typeface="Wingdings" pitchFamily="2" charset="2"/>
              <a:buChar char="v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5125">
              <a:defRPr/>
            </a:lvl3pPr>
            <a:lvl4pPr marL="1371600" indent="-228600">
              <a:defRPr/>
            </a:lvl4pPr>
            <a:lvl5pPr marL="1600200" indent="-2286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866775" lvl="1" indent="-409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\\10.10.92.103\asmita7\Bikash\Work 2021\Resources\Asmita Logo\4 color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2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5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\\10.10.92.103\asmita7\Bikash\Work 2021\Resources\Asmita Logo\4 color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8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5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2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6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7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none" spc="100" baseline="0">
          <a:solidFill>
            <a:srgbClr val="6E309C"/>
          </a:solidFill>
          <a:latin typeface="+mj-lt"/>
          <a:ea typeface="+mj-ea"/>
          <a:cs typeface="+mj-cs"/>
        </a:defRPr>
      </a:lvl1pPr>
    </p:titleStyle>
    <p:bodyStyle>
      <a:lvl1pPr marL="91440" indent="-91440" algn="just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5007762"/>
            <a:ext cx="4619625" cy="146304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Decision Making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Chapter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9313" y="-19051"/>
            <a:ext cx="8852687" cy="4592369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59654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99" y="1995268"/>
            <a:ext cx="1874544" cy="2578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341082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54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 Making </a:t>
            </a:r>
            <a:r>
              <a:rPr lang="en-US" b="1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There are three major conditions of decision making.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They are discussed below.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1</a:t>
            </a:r>
            <a:r>
              <a:rPr lang="en-US" dirty="0"/>
              <a:t>.	Decision making under certainty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2.	Decision making under risk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3.	Decision making under </a:t>
            </a:r>
            <a:r>
              <a:rPr lang="en-US" dirty="0" smtClean="0"/>
              <a:t>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Decision Making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 number of tools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 used while making decisions. They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are: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Linear </a:t>
            </a:r>
            <a:r>
              <a:rPr lang="en-US" dirty="0"/>
              <a:t>programming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Simulation 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Payoff </a:t>
            </a:r>
            <a:r>
              <a:rPr lang="en-US" dirty="0"/>
              <a:t>matrix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Decision </a:t>
            </a:r>
            <a:r>
              <a:rPr lang="en-US" dirty="0"/>
              <a:t>Tree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Queuing </a:t>
            </a:r>
            <a:r>
              <a:rPr lang="en-US" dirty="0"/>
              <a:t>model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Game </a:t>
            </a:r>
            <a:r>
              <a:rPr lang="en-US" dirty="0"/>
              <a:t>theory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Accounting </a:t>
            </a:r>
            <a:r>
              <a:rPr lang="en-US" dirty="0"/>
              <a:t>tools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52" y="4960138"/>
            <a:ext cx="7772400" cy="1463040"/>
          </a:xfrm>
        </p:spPr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88952" cy="4572000"/>
          </a:xfrm>
        </p:spPr>
      </p:sp>
      <p:pic>
        <p:nvPicPr>
          <p:cNvPr id="4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59654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849522"/>
            <a:ext cx="3286035" cy="451926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341082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61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OBJECTIVES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4743" y="2133600"/>
            <a:ext cx="10537371" cy="609600"/>
          </a:xfrm>
          <a:prstGeom prst="roundRect">
            <a:avLst/>
          </a:prstGeom>
          <a:solidFill>
            <a:srgbClr val="EA0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05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After studying this chapter, the students are expected to;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Know </a:t>
            </a:r>
            <a:r>
              <a:rPr lang="en-US" sz="2000" dirty="0"/>
              <a:t>the concept, features of decision making.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Understand </a:t>
            </a:r>
            <a:r>
              <a:rPr lang="en-US" sz="2000" dirty="0"/>
              <a:t>the elements of decision situation.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Explain </a:t>
            </a:r>
            <a:r>
              <a:rPr lang="en-US" sz="2000" dirty="0"/>
              <a:t>the types of decisions making.	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Know </a:t>
            </a:r>
            <a:r>
              <a:rPr lang="en-US" sz="2000" dirty="0"/>
              <a:t>process and approaches of decision making.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Analyze </a:t>
            </a:r>
            <a:r>
              <a:rPr lang="en-US" sz="2000" dirty="0"/>
              <a:t>the decision making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6180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Concept </a:t>
            </a:r>
            <a:r>
              <a:rPr lang="en-US" b="1" dirty="0"/>
              <a:t>of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decision can be defined as a course of action purposely chosen from a set of alternatives to achieve organizational goals. Hence, decision making is a process of selecting the best alternative among the available alternatives.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1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Nature/Features </a:t>
            </a:r>
            <a:r>
              <a:rPr lang="en-US" dirty="0"/>
              <a:t>of Decision Making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The major features of decision making are: 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 smtClean="0"/>
              <a:t>1</a:t>
            </a:r>
            <a:r>
              <a:rPr lang="en-US" dirty="0"/>
              <a:t>.	Selective process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2. 	Human and rational process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3.	Dynamic process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4. 	Goal oriented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5. 	Continuous process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6. 	Freedom to decision maker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7. 	Positive or negative impact</a:t>
            </a:r>
          </a:p>
          <a:p>
            <a:pPr marL="685800" indent="-685800" algn="l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</a:t>
            </a:r>
            <a:r>
              <a:rPr lang="en-US" dirty="0"/>
              <a:t>of Decision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Decision making involves a number of situations which may be explained as below.</a:t>
            </a:r>
            <a:endParaRPr lang="en-US" sz="2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 smtClean="0"/>
              <a:t>1</a:t>
            </a:r>
            <a:r>
              <a:rPr lang="en-US" dirty="0"/>
              <a:t>.	The decision makers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2.	Organizational goals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3.	The environment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4.	Urgency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dirty="0"/>
              <a:t>5.	Scope</a:t>
            </a:r>
          </a:p>
          <a:p>
            <a:pPr marL="685800" indent="-685800" algn="l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Types </a:t>
            </a:r>
            <a:r>
              <a:rPr lang="en-US" cap="none" dirty="0"/>
              <a:t>of Decisions Making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1923150"/>
            <a:ext cx="9720073" cy="820057"/>
          </a:xfrm>
        </p:spPr>
        <p:txBody>
          <a:bodyPr>
            <a:noAutofit/>
          </a:bodyPr>
          <a:lstStyle/>
          <a:p>
            <a:r>
              <a:rPr lang="en-US" dirty="0"/>
              <a:t>Managers make a number of decisions with different nature. They may be categorized in a number of ways.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48" y="2855955"/>
            <a:ext cx="5864104" cy="37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Types </a:t>
            </a:r>
            <a:r>
              <a:rPr lang="en-US" cap="none" dirty="0"/>
              <a:t>of Decisions </a:t>
            </a:r>
            <a:r>
              <a:rPr lang="en-US" cap="none" dirty="0" smtClean="0"/>
              <a:t>Making …(</a:t>
            </a:r>
            <a:r>
              <a:rPr lang="en-US" cap="none" dirty="0" err="1" smtClean="0"/>
              <a:t>contd</a:t>
            </a:r>
            <a:r>
              <a:rPr lang="en-US" cap="none" dirty="0" smtClean="0"/>
              <a:t>)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4127" y="1908636"/>
            <a:ext cx="4754880" cy="4572000"/>
          </a:xfrm>
        </p:spPr>
        <p:txBody>
          <a:bodyPr>
            <a:noAutofit/>
          </a:bodyPr>
          <a:lstStyle/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1.	Decision Types by Structure 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a.	Programmed decisions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b.	Non-programmed decisions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2.	Decision Types by Importance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a.	Major decisions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b.	Minor decisions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3.	Decision Types by Nature 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a.	Routine decisions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b.	Strategic decisions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89320" y="1908636"/>
            <a:ext cx="4754880" cy="4572000"/>
          </a:xfrm>
        </p:spPr>
        <p:txBody>
          <a:bodyPr>
            <a:normAutofit/>
          </a:bodyPr>
          <a:lstStyle/>
          <a:p>
            <a:pPr marL="685800" indent="-685800" algn="l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4.	Decision Types by Complexity 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a.	Simple decisions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b.	Complex decisions</a:t>
            </a:r>
          </a:p>
          <a:p>
            <a:pPr marL="685800" indent="-685800" algn="l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5.	Decision Types by Number of Persons Involved 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a</a:t>
            </a:r>
            <a:r>
              <a:rPr lang="en-US" dirty="0"/>
              <a:t>.	Individual decisions</a:t>
            </a:r>
          </a:p>
          <a:p>
            <a:pPr marL="1382713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b.	Group decisions</a:t>
            </a:r>
          </a:p>
        </p:txBody>
      </p:sp>
    </p:spTree>
    <p:extLst>
      <p:ext uri="{BB962C8B-B14F-4D97-AF65-F5344CB8AC3E}">
        <p14:creationId xmlns:p14="http://schemas.microsoft.com/office/powerpoint/2010/main" val="4597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of Decision Making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following are the processes or steps involved in a rational decision making process.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1</a:t>
            </a:r>
            <a:r>
              <a:rPr lang="en-US" dirty="0"/>
              <a:t>.	Identification of problem or opportunity situation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2.	Identification of possible alternatives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3.	Evaluation of alternatives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4.	Selection of the best alternative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5.	Implementation of the chosen alternative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6.	Follow up and evaluation of results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Approaches of Decision </a:t>
            </a:r>
            <a:r>
              <a:rPr lang="en-US" b="1" dirty="0" smtClean="0"/>
              <a:t>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There are three approaches to decision making. They are based on rationality, bounded rationality and intuition.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.	Classical or Rational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Approach: </a:t>
            </a:r>
            <a:r>
              <a:rPr lang="en-US" dirty="0" smtClean="0"/>
              <a:t>Classical </a:t>
            </a:r>
            <a:r>
              <a:rPr lang="en-US" dirty="0"/>
              <a:t>or rational decision making approach assumes that decision making is (or should be) a rational process. 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2.	Behavioral or Bounded Rationality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Approach: </a:t>
            </a:r>
            <a:r>
              <a:rPr lang="en-US" dirty="0" smtClean="0"/>
              <a:t>Bounded </a:t>
            </a:r>
            <a:r>
              <a:rPr lang="en-US" dirty="0"/>
              <a:t>rationality is an idea that states the decision-making capacity of humans cannot be fully rational because of a number of limitations. 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3.	Intuitive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Approach: </a:t>
            </a:r>
            <a:r>
              <a:rPr lang="en-US" dirty="0" smtClean="0"/>
              <a:t>The </a:t>
            </a:r>
            <a:r>
              <a:rPr lang="en-US" dirty="0"/>
              <a:t>intuitive decision making approach is making decisions on the basis of experience, feelings and accumulated judgment.</a:t>
            </a:r>
          </a:p>
          <a:p>
            <a:pPr marL="685800" indent="-685800" algn="l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269</TotalTime>
  <Words>250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Integral</vt:lpstr>
      <vt:lpstr>Decision Making</vt:lpstr>
      <vt:lpstr>LEARNING OBJECTIVES</vt:lpstr>
      <vt:lpstr>Concept of Decision Making</vt:lpstr>
      <vt:lpstr>Nature/Features of Decision Making </vt:lpstr>
      <vt:lpstr>Elements of Decision Situation</vt:lpstr>
      <vt:lpstr>Types of Decisions Making</vt:lpstr>
      <vt:lpstr>Types of Decisions Making …(contd)</vt:lpstr>
      <vt:lpstr>Process of Decision Making </vt:lpstr>
      <vt:lpstr>Approaches of Decision Making</vt:lpstr>
      <vt:lpstr>Decision Making Conditions</vt:lpstr>
      <vt:lpstr>Tools for Decision Making 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asmita2</dc:creator>
  <cp:lastModifiedBy>asmita7</cp:lastModifiedBy>
  <cp:revision>108</cp:revision>
  <dcterms:created xsi:type="dcterms:W3CDTF">2020-07-31T04:39:43Z</dcterms:created>
  <dcterms:modified xsi:type="dcterms:W3CDTF">2021-05-06T11:06:55Z</dcterms:modified>
</cp:coreProperties>
</file>