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2" r:id="rId1"/>
  </p:sldMasterIdLst>
  <p:handoutMasterIdLst>
    <p:handoutMasterId r:id="rId61"/>
  </p:handoutMasterIdLst>
  <p:sldIdLst>
    <p:sldId id="256" r:id="rId2"/>
    <p:sldId id="325" r:id="rId3"/>
    <p:sldId id="306" r:id="rId4"/>
    <p:sldId id="307" r:id="rId5"/>
    <p:sldId id="326" r:id="rId6"/>
    <p:sldId id="308"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04"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792" y="-3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1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6180F-B54B-4AFD-9F9D-3DC0A2052E75}" type="datetimeFigureOut">
              <a:rPr lang="en-GB" smtClean="0"/>
              <a:pPr/>
              <a:t>29/06/2021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F1854-84E3-4B4C-ADDA-8CF694BF99EA}" type="slidenum">
              <a:rPr lang="en-GB" smtClean="0"/>
              <a:pPr/>
              <a:t>‹#›</a:t>
            </a:fld>
            <a:endParaRPr lang="en-GB"/>
          </a:p>
        </p:txBody>
      </p:sp>
    </p:spTree>
    <p:extLst>
      <p:ext uri="{BB962C8B-B14F-4D97-AF65-F5344CB8AC3E}">
        <p14:creationId xmlns:p14="http://schemas.microsoft.com/office/powerpoint/2010/main" val="837259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31952" y="4960137"/>
            <a:ext cx="4697648"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4585351"/>
            <a:ext cx="3527190" cy="2272649"/>
          </a:xfrm>
          <a:prstGeom prst="rect">
            <a:avLst/>
          </a:prstGeom>
        </p:spPr>
      </p:pic>
    </p:spTree>
    <p:extLst>
      <p:ext uri="{BB962C8B-B14F-4D97-AF65-F5344CB8AC3E}">
        <p14:creationId xmlns:p14="http://schemas.microsoft.com/office/powerpoint/2010/main" val="232984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8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5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tabLst/>
              <a:defRPr sz="2400"/>
            </a:lvl1pPr>
            <a:lvl2pPr marL="265176" indent="-137160">
              <a:buFont typeface="Wingdings" pitchFamily="2" charset="2"/>
              <a:buChar char="v"/>
              <a:defRPr lang="en-US" sz="1800" kern="1200" dirty="0">
                <a:solidFill>
                  <a:schemeClr val="tx1"/>
                </a:solidFill>
                <a:latin typeface="+mn-lt"/>
                <a:ea typeface="+mn-ea"/>
                <a:cs typeface="+mn-cs"/>
              </a:defRPr>
            </a:lvl2pPr>
            <a:lvl3pPr marL="1143000" indent="-365125">
              <a:defRPr/>
            </a:lvl3pPr>
            <a:lvl4pPr marL="1371600" indent="-228600">
              <a:defRPr/>
            </a:lvl4pPr>
            <a:lvl5pPr marL="1600200" indent="-228600">
              <a:defRPr/>
            </a:lvl5pPr>
          </a:lstStyle>
          <a:p>
            <a:pPr lvl="0"/>
            <a:r>
              <a:rPr lang="en-US" dirty="0"/>
              <a:t>Edit Master text styles</a:t>
            </a:r>
          </a:p>
          <a:p>
            <a:pPr marL="866775" lvl="1" indent="-409575" algn="l" defTabSz="914400" rtl="0" eaLnBrk="1" latinLnBrk="0" hangingPunct="1">
              <a:lnSpc>
                <a:spcPct val="90000"/>
              </a:lnSpc>
              <a:spcBef>
                <a:spcPts val="200"/>
              </a:spcBef>
              <a:spcAft>
                <a:spcPts val="400"/>
              </a:spcAft>
              <a:buClr>
                <a:schemeClr val="accent1"/>
              </a:buClr>
              <a:buFont typeface="Wingdings" pitchFamily="2" charset="2"/>
              <a:buChar char="v"/>
            </a:pPr>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5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9720072" cy="1499616"/>
          </a:xfrm>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4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4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Edit Master text styles</a:t>
            </a:r>
          </a:p>
        </p:txBody>
      </p:sp>
      <p:sp>
        <p:nvSpPr>
          <p:cNvPr id="6" name="Content Placeholder 5"/>
          <p:cNvSpPr>
            <a:spLocks noGrp="1"/>
          </p:cNvSpPr>
          <p:nvPr>
            <p:ph sz="quarter" idx="4"/>
          </p:nvPr>
        </p:nvSpPr>
        <p:spPr>
          <a:xfrm>
            <a:off x="599088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5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60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52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9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6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17349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80000"/>
        </a:lnSpc>
        <a:spcBef>
          <a:spcPct val="0"/>
        </a:spcBef>
        <a:buNone/>
        <a:defRPr lang="en-US" sz="5000" kern="1200" cap="none" spc="100" baseline="0" dirty="0">
          <a:solidFill>
            <a:srgbClr val="B08314"/>
          </a:solidFill>
          <a:latin typeface="+mj-lt"/>
          <a:ea typeface="+mj-ea"/>
          <a:cs typeface="+mj-cs"/>
        </a:defRPr>
      </a:lvl1pPr>
    </p:titleStyle>
    <p:bodyStyle>
      <a:lvl1pPr marL="91440" indent="-91440" algn="just"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974" y="5007762"/>
            <a:ext cx="4619625" cy="1463040"/>
          </a:xfrm>
        </p:spPr>
        <p:txBody>
          <a:bodyPr>
            <a:noAutofit/>
          </a:bodyPr>
          <a:lstStyle/>
          <a:p>
            <a:r>
              <a:rPr lang="en-US" sz="4500" b="1" dirty="0">
                <a:solidFill>
                  <a:srgbClr val="FF0000"/>
                </a:solidFill>
              </a:rPr>
              <a:t>Leading</a:t>
            </a:r>
          </a:p>
        </p:txBody>
      </p:sp>
      <p:sp>
        <p:nvSpPr>
          <p:cNvPr id="3" name="Subtitle 2"/>
          <p:cNvSpPr>
            <a:spLocks noGrp="1"/>
          </p:cNvSpPr>
          <p:nvPr>
            <p:ph type="subTitle" idx="1"/>
          </p:nvPr>
        </p:nvSpPr>
        <p:spPr>
          <a:solidFill>
            <a:srgbClr val="00B0F0"/>
          </a:solidFill>
        </p:spPr>
        <p:txBody>
          <a:bodyPr>
            <a:normAutofit/>
          </a:bodyPr>
          <a:lstStyle/>
          <a:p>
            <a:r>
              <a:rPr lang="en-US" sz="4000" b="1" dirty="0">
                <a:solidFill>
                  <a:schemeClr val="bg1"/>
                </a:solidFill>
              </a:rPr>
              <a:t>Chapter </a:t>
            </a:r>
            <a:r>
              <a:rPr lang="en-US" sz="4000" b="1" dirty="0" smtClean="0">
                <a:solidFill>
                  <a:schemeClr val="bg1"/>
                </a:solidFill>
              </a:rPr>
              <a:t>7</a:t>
            </a:r>
            <a:endParaRPr lang="en-GB" sz="4000" b="1" dirty="0">
              <a:solidFill>
                <a:schemeClr val="bg1"/>
              </a:solidFill>
            </a:endParaRPr>
          </a:p>
        </p:txBody>
      </p:sp>
      <p:sp>
        <p:nvSpPr>
          <p:cNvPr id="5" name="Rectangle 4"/>
          <p:cNvSpPr/>
          <p:nvPr/>
        </p:nvSpPr>
        <p:spPr>
          <a:xfrm>
            <a:off x="3339313" y="-19051"/>
            <a:ext cx="8852687" cy="4592369"/>
          </a:xfrm>
          <a:prstGeom prst="rect">
            <a:avLst/>
          </a:prstGeom>
          <a:blipFill dpi="0" rotWithShape="1">
            <a:blip r:embed="rId2">
              <a:alphaModFix amt="6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799" y="1995268"/>
            <a:ext cx="1874544" cy="2578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3545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Autocratic </a:t>
            </a:r>
            <a:r>
              <a:rPr lang="en-US" dirty="0" smtClean="0"/>
              <a:t/>
            </a:r>
            <a:br>
              <a:rPr lang="en-US" dirty="0" smtClean="0"/>
            </a:br>
            <a:r>
              <a:rPr lang="en-US" dirty="0" smtClean="0"/>
              <a:t>(</a:t>
            </a:r>
            <a:r>
              <a:rPr lang="en-US" dirty="0"/>
              <a:t>Authoritarian) Leadership Style</a:t>
            </a:r>
          </a:p>
        </p:txBody>
      </p:sp>
      <p:sp>
        <p:nvSpPr>
          <p:cNvPr id="3" name="Content Placeholder 2"/>
          <p:cNvSpPr>
            <a:spLocks noGrp="1"/>
          </p:cNvSpPr>
          <p:nvPr>
            <p:ph idx="1"/>
          </p:nvPr>
        </p:nvSpPr>
        <p:spPr/>
        <p:txBody>
          <a:bodyPr/>
          <a:lstStyle/>
          <a:p>
            <a:r>
              <a:rPr lang="en-US" dirty="0">
                <a:solidFill>
                  <a:schemeClr val="accent2"/>
                </a:solidFill>
              </a:rPr>
              <a:t>The following are the disadvantages of autocratic leadership style. </a:t>
            </a:r>
            <a:endParaRPr lang="en-US" dirty="0" smtClean="0">
              <a:solidFill>
                <a:schemeClr val="accent2"/>
              </a:solidFill>
            </a:endParaRP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791" y="3370775"/>
            <a:ext cx="7758721" cy="207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97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Participative/Democratic Leadership Style</a:t>
            </a:r>
          </a:p>
        </p:txBody>
      </p:sp>
      <p:sp>
        <p:nvSpPr>
          <p:cNvPr id="3" name="Content Placeholder 2"/>
          <p:cNvSpPr>
            <a:spLocks noGrp="1"/>
          </p:cNvSpPr>
          <p:nvPr>
            <p:ph idx="1"/>
          </p:nvPr>
        </p:nvSpPr>
        <p:spPr/>
        <p:txBody>
          <a:bodyPr/>
          <a:lstStyle/>
          <a:p>
            <a:r>
              <a:rPr lang="en-US" dirty="0"/>
              <a:t>Participative/Democratic or participative style of leadership gives equal focus to both work and people. The leader involves subordinates in decision-making and decentralizes authority. This style of leadership results in higher job satisfaction and morale of the employees. Participation enables subordinates to satisfy their social and ego needs.</a:t>
            </a:r>
          </a:p>
        </p:txBody>
      </p:sp>
    </p:spTree>
    <p:extLst>
      <p:ext uri="{BB962C8B-B14F-4D97-AF65-F5344CB8AC3E}">
        <p14:creationId xmlns:p14="http://schemas.microsoft.com/office/powerpoint/2010/main" val="336990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Democratic Leadership Style </a:t>
            </a:r>
          </a:p>
        </p:txBody>
      </p:sp>
      <p:sp>
        <p:nvSpPr>
          <p:cNvPr id="3" name="Content Placeholder 2"/>
          <p:cNvSpPr>
            <a:spLocks noGrp="1"/>
          </p:cNvSpPr>
          <p:nvPr>
            <p:ph idx="1"/>
          </p:nvPr>
        </p:nvSpPr>
        <p:spPr/>
        <p:txBody>
          <a:bodyPr/>
          <a:lstStyle/>
          <a:p>
            <a:r>
              <a:rPr lang="en-US" dirty="0">
                <a:solidFill>
                  <a:schemeClr val="accent2"/>
                </a:solidFill>
              </a:rPr>
              <a:t>The following are the advantages of democratic leadership style.</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401" y="3441310"/>
            <a:ext cx="9038227" cy="227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7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Democratic Leadership Style</a:t>
            </a:r>
          </a:p>
        </p:txBody>
      </p:sp>
      <p:sp>
        <p:nvSpPr>
          <p:cNvPr id="3" name="Content Placeholder 2"/>
          <p:cNvSpPr>
            <a:spLocks noGrp="1"/>
          </p:cNvSpPr>
          <p:nvPr>
            <p:ph idx="1"/>
          </p:nvPr>
        </p:nvSpPr>
        <p:spPr/>
        <p:txBody>
          <a:bodyPr/>
          <a:lstStyle/>
          <a:p>
            <a:r>
              <a:rPr lang="en-US" dirty="0">
                <a:solidFill>
                  <a:schemeClr val="accent2"/>
                </a:solidFill>
              </a:rPr>
              <a:t>The following are the disadvantages of democratic leadership style</a:t>
            </a:r>
            <a:r>
              <a:rPr lang="en-US" dirty="0" smtClean="0">
                <a:solidFill>
                  <a:schemeClr val="accent2"/>
                </a:solidFill>
              </a:rPr>
              <a:t>.</a:t>
            </a:r>
            <a:endParaRPr lang="en-US" dirty="0">
              <a:solidFill>
                <a:schemeClr val="accent2"/>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193" y="3378717"/>
            <a:ext cx="8095612" cy="228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50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Free-rein/Laissez Faire/Symbolic </a:t>
            </a:r>
            <a:r>
              <a:rPr lang="en-US" dirty="0" smtClean="0"/>
              <a:t/>
            </a:r>
            <a:br>
              <a:rPr lang="en-US" dirty="0" smtClean="0"/>
            </a:br>
            <a:r>
              <a:rPr lang="en-US" dirty="0" smtClean="0"/>
              <a:t>Leadership </a:t>
            </a:r>
            <a:r>
              <a:rPr lang="en-US" dirty="0"/>
              <a:t>Style</a:t>
            </a:r>
          </a:p>
        </p:txBody>
      </p:sp>
      <p:sp>
        <p:nvSpPr>
          <p:cNvPr id="3" name="Content Placeholder 2"/>
          <p:cNvSpPr>
            <a:spLocks noGrp="1"/>
          </p:cNvSpPr>
          <p:nvPr>
            <p:ph idx="1"/>
          </p:nvPr>
        </p:nvSpPr>
        <p:spPr/>
        <p:txBody>
          <a:bodyPr/>
          <a:lstStyle/>
          <a:p>
            <a:r>
              <a:rPr lang="en-US" dirty="0"/>
              <a:t>Free-rein leadership, also called Laissez Faire, is a type of leadership style in which leaders completely allow group members to make the decisions. The leaders or managers set objectives, provide necessary resources and the employees are free to perform in their own way to accomplish those objectives. The leaders are warm, friendly, and understanding. </a:t>
            </a:r>
          </a:p>
        </p:txBody>
      </p:sp>
    </p:spTree>
    <p:extLst>
      <p:ext uri="{BB962C8B-B14F-4D97-AF65-F5344CB8AC3E}">
        <p14:creationId xmlns:p14="http://schemas.microsoft.com/office/powerpoint/2010/main" val="84034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Free-rein leadership </a:t>
            </a:r>
            <a:r>
              <a:rPr lang="en-US" dirty="0" smtClean="0"/>
              <a:t>style</a:t>
            </a:r>
            <a:endParaRPr lang="en-US" dirty="0"/>
          </a:p>
        </p:txBody>
      </p:sp>
      <p:sp>
        <p:nvSpPr>
          <p:cNvPr id="3" name="Content Placeholder 2"/>
          <p:cNvSpPr>
            <a:spLocks noGrp="1"/>
          </p:cNvSpPr>
          <p:nvPr>
            <p:ph idx="1"/>
          </p:nvPr>
        </p:nvSpPr>
        <p:spPr/>
        <p:txBody>
          <a:bodyPr/>
          <a:lstStyle/>
          <a:p>
            <a:r>
              <a:rPr lang="en-US" dirty="0">
                <a:solidFill>
                  <a:schemeClr val="accent2"/>
                </a:solidFill>
              </a:rPr>
              <a:t>Free-rein leadership style has the following characteristics.</a:t>
            </a:r>
          </a:p>
          <a:p>
            <a:pPr marL="342900" lvl="0" indent="-342900">
              <a:buFont typeface="Wingdings" pitchFamily="2" charset="2"/>
              <a:buChar char="§"/>
            </a:pPr>
            <a:r>
              <a:rPr lang="en-US" dirty="0"/>
              <a:t>Very little guidance to subordinates from the leaders</a:t>
            </a:r>
          </a:p>
          <a:p>
            <a:pPr marL="342900" lvl="0" indent="-342900">
              <a:buFont typeface="Wingdings" pitchFamily="2" charset="2"/>
              <a:buChar char="§"/>
            </a:pPr>
            <a:r>
              <a:rPr lang="en-US" dirty="0"/>
              <a:t>Complete freedom to subordinates to make decisions</a:t>
            </a:r>
          </a:p>
          <a:p>
            <a:pPr marL="342900" lvl="0" indent="-342900">
              <a:buFont typeface="Wingdings" pitchFamily="2" charset="2"/>
              <a:buChar char="§"/>
            </a:pPr>
            <a:r>
              <a:rPr lang="en-US" dirty="0"/>
              <a:t>Leaders provide the tools and resources needed</a:t>
            </a:r>
          </a:p>
          <a:p>
            <a:pPr marL="342900" lvl="0" indent="-342900">
              <a:buFont typeface="Wingdings" pitchFamily="2" charset="2"/>
              <a:buChar char="§"/>
            </a:pPr>
            <a:r>
              <a:rPr lang="en-US" dirty="0"/>
              <a:t>Team members are expected to solve problems on their own</a:t>
            </a:r>
          </a:p>
          <a:p>
            <a:pPr marL="342900" indent="-342900">
              <a:buFont typeface="Wingdings" pitchFamily="2" charset="2"/>
              <a:buChar char="§"/>
            </a:pPr>
            <a:r>
              <a:rPr lang="en-US" dirty="0"/>
              <a:t>Power is delegated to the team. However, the leaders take responsibility for the team’s decisions and actions</a:t>
            </a:r>
          </a:p>
        </p:txBody>
      </p:sp>
    </p:spTree>
    <p:extLst>
      <p:ext uri="{BB962C8B-B14F-4D97-AF65-F5344CB8AC3E}">
        <p14:creationId xmlns:p14="http://schemas.microsoft.com/office/powerpoint/2010/main" val="223209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Free-rein Leadership Style</a:t>
            </a:r>
          </a:p>
        </p:txBody>
      </p:sp>
      <p:sp>
        <p:nvSpPr>
          <p:cNvPr id="3" name="Content Placeholder 2"/>
          <p:cNvSpPr>
            <a:spLocks noGrp="1"/>
          </p:cNvSpPr>
          <p:nvPr>
            <p:ph idx="1"/>
          </p:nvPr>
        </p:nvSpPr>
        <p:spPr/>
        <p:txBody>
          <a:bodyPr/>
          <a:lstStyle/>
          <a:p>
            <a:r>
              <a:rPr lang="en-US" dirty="0">
                <a:solidFill>
                  <a:schemeClr val="accent2"/>
                </a:solidFill>
              </a:rPr>
              <a:t>The following are the advantages of Free-rein leadership style.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425" y="3201823"/>
            <a:ext cx="8051375" cy="227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08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Free-rein Leadership Style</a:t>
            </a:r>
          </a:p>
        </p:txBody>
      </p:sp>
      <p:sp>
        <p:nvSpPr>
          <p:cNvPr id="3" name="Content Placeholder 2"/>
          <p:cNvSpPr>
            <a:spLocks noGrp="1"/>
          </p:cNvSpPr>
          <p:nvPr>
            <p:ph idx="1"/>
          </p:nvPr>
        </p:nvSpPr>
        <p:spPr/>
        <p:txBody>
          <a:bodyPr/>
          <a:lstStyle/>
          <a:p>
            <a:r>
              <a:rPr lang="en-US" dirty="0">
                <a:solidFill>
                  <a:schemeClr val="accent2"/>
                </a:solidFill>
              </a:rPr>
              <a:t>The following are the disadvantages of Free-rein leadership style</a:t>
            </a:r>
            <a:r>
              <a:rPr lang="en-US" dirty="0" smtClean="0">
                <a:solidFill>
                  <a:schemeClr val="accent2"/>
                </a:solidFill>
              </a:rPr>
              <a:t>.</a:t>
            </a:r>
          </a:p>
          <a:p>
            <a:endParaRPr lang="en-US" dirty="0"/>
          </a:p>
        </p:txBody>
      </p:sp>
      <p:pic>
        <p:nvPicPr>
          <p:cNvPr id="820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089" y="3232777"/>
            <a:ext cx="8595847" cy="164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88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36" y="623316"/>
            <a:ext cx="9720072" cy="1499616"/>
          </a:xfrm>
        </p:spPr>
        <p:txBody>
          <a:bodyPr/>
          <a:lstStyle/>
          <a:p>
            <a:r>
              <a:rPr lang="en-US" dirty="0"/>
              <a:t>Three Types of Leadership Styles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93344734"/>
              </p:ext>
            </p:extLst>
          </p:nvPr>
        </p:nvGraphicFramePr>
        <p:xfrm>
          <a:off x="876300" y="2081784"/>
          <a:ext cx="10007601" cy="4087095"/>
        </p:xfrm>
        <a:graphic>
          <a:graphicData uri="http://schemas.openxmlformats.org/drawingml/2006/table">
            <a:tbl>
              <a:tblPr firstRow="1" firstCol="1" bandRow="1">
                <a:tableStyleId>{00A15C55-8517-42AA-B614-E9B94910E393}</a:tableStyleId>
              </a:tblPr>
              <a:tblGrid>
                <a:gridCol w="2076836"/>
                <a:gridCol w="2300396"/>
                <a:gridCol w="3307920"/>
                <a:gridCol w="2322449"/>
              </a:tblGrid>
              <a:tr h="527159">
                <a:tc>
                  <a:txBody>
                    <a:bodyPr/>
                    <a:lstStyle/>
                    <a:p>
                      <a:pPr marL="0" indent="0" algn="ctr">
                        <a:lnSpc>
                          <a:spcPct val="105000"/>
                        </a:lnSpc>
                        <a:spcBef>
                          <a:spcPts val="100"/>
                        </a:spcBef>
                        <a:spcAft>
                          <a:spcPts val="100"/>
                        </a:spcAft>
                        <a:tabLst/>
                      </a:pPr>
                      <a:r>
                        <a:rPr lang="en-US" dirty="0"/>
                        <a:t>Bases of Comparison</a:t>
                      </a:r>
                    </a:p>
                  </a:txBody>
                  <a:tcPr marL="7845" marR="7845" marT="0" marB="0" anchor="ctr"/>
                </a:tc>
                <a:tc>
                  <a:txBody>
                    <a:bodyPr/>
                    <a:lstStyle/>
                    <a:p>
                      <a:pPr marL="0" indent="0" algn="ctr" defTabSz="914400" rtl="0" eaLnBrk="1" latinLnBrk="0" hangingPunct="1">
                        <a:lnSpc>
                          <a:spcPct val="105000"/>
                        </a:lnSpc>
                        <a:spcBef>
                          <a:spcPts val="100"/>
                        </a:spcBef>
                        <a:spcAft>
                          <a:spcPts val="100"/>
                        </a:spcAft>
                        <a:tabLst/>
                      </a:pPr>
                      <a:r>
                        <a:rPr lang="en-US" sz="1800" b="1" kern="1200" dirty="0">
                          <a:solidFill>
                            <a:schemeClr val="lt1"/>
                          </a:solidFill>
                          <a:latin typeface="+mn-lt"/>
                          <a:ea typeface="+mn-ea"/>
                          <a:cs typeface="+mn-cs"/>
                        </a:rPr>
                        <a:t>Autocratic Leadership</a:t>
                      </a:r>
                    </a:p>
                  </a:txBody>
                  <a:tcPr marL="7845" marR="7845" marT="0" marB="0" anchor="ctr"/>
                </a:tc>
                <a:tc>
                  <a:txBody>
                    <a:bodyPr/>
                    <a:lstStyle/>
                    <a:p>
                      <a:pPr marL="0" indent="0" algn="ctr" defTabSz="914400" rtl="0" eaLnBrk="1" latinLnBrk="0" hangingPunct="1">
                        <a:lnSpc>
                          <a:spcPct val="105000"/>
                        </a:lnSpc>
                        <a:spcBef>
                          <a:spcPts val="100"/>
                        </a:spcBef>
                        <a:spcAft>
                          <a:spcPts val="100"/>
                        </a:spcAft>
                        <a:tabLst/>
                      </a:pPr>
                      <a:r>
                        <a:rPr lang="en-US" sz="1800" b="1" kern="1200" dirty="0">
                          <a:solidFill>
                            <a:schemeClr val="lt1"/>
                          </a:solidFill>
                          <a:latin typeface="+mn-lt"/>
                          <a:ea typeface="+mn-ea"/>
                          <a:cs typeface="+mn-cs"/>
                        </a:rPr>
                        <a:t>Participative/Democratic Leadership</a:t>
                      </a:r>
                    </a:p>
                  </a:txBody>
                  <a:tcPr marL="7845" marR="7845" marT="0" marB="0" anchor="ctr"/>
                </a:tc>
                <a:tc>
                  <a:txBody>
                    <a:bodyPr/>
                    <a:lstStyle/>
                    <a:p>
                      <a:pPr marL="0" indent="0" algn="ctr" defTabSz="914400" rtl="0" eaLnBrk="1" latinLnBrk="0" hangingPunct="1">
                        <a:lnSpc>
                          <a:spcPct val="105000"/>
                        </a:lnSpc>
                        <a:spcBef>
                          <a:spcPts val="100"/>
                        </a:spcBef>
                        <a:spcAft>
                          <a:spcPts val="100"/>
                        </a:spcAft>
                        <a:tabLst/>
                      </a:pPr>
                      <a:r>
                        <a:rPr lang="en-US" sz="1800" b="1" kern="1200" dirty="0">
                          <a:solidFill>
                            <a:schemeClr val="lt1"/>
                          </a:solidFill>
                          <a:latin typeface="+mn-lt"/>
                          <a:ea typeface="+mn-ea"/>
                          <a:cs typeface="+mn-cs"/>
                        </a:rPr>
                        <a:t>Laissez-faire Leadership</a:t>
                      </a:r>
                    </a:p>
                  </a:txBody>
                  <a:tcPr marL="7845" marR="7845" marT="0" marB="0" anchor="ctr"/>
                </a:tc>
              </a:tr>
              <a:tr h="1202581">
                <a:tc>
                  <a:txBody>
                    <a:bodyPr/>
                    <a:lstStyle/>
                    <a:p>
                      <a:pPr marL="381000" indent="-419100" algn="just">
                        <a:lnSpc>
                          <a:spcPct val="105000"/>
                        </a:lnSpc>
                        <a:spcBef>
                          <a:spcPts val="100"/>
                        </a:spcBef>
                        <a:spcAft>
                          <a:spcPts val="100"/>
                        </a:spcAft>
                      </a:pPr>
                      <a:r>
                        <a:rPr lang="en-US" dirty="0"/>
                        <a:t>1.	Decision making</a:t>
                      </a:r>
                    </a:p>
                  </a:txBody>
                  <a:tcPr marL="7845" marR="7845" marT="0" marB="0"/>
                </a:tc>
                <a:tc>
                  <a:txBody>
                    <a:bodyPr/>
                    <a:lstStyle/>
                    <a:p>
                      <a:pPr marL="0" indent="0" algn="l">
                        <a:lnSpc>
                          <a:spcPct val="105000"/>
                        </a:lnSpc>
                        <a:spcBef>
                          <a:spcPts val="100"/>
                        </a:spcBef>
                        <a:spcAft>
                          <a:spcPts val="100"/>
                        </a:spcAft>
                      </a:pPr>
                      <a:r>
                        <a:rPr lang="en-US" dirty="0"/>
                        <a:t>Centralized to the leader. </a:t>
                      </a:r>
                    </a:p>
                  </a:txBody>
                  <a:tcPr marL="7845" marR="7845" marT="0" marB="0"/>
                </a:tc>
                <a:tc>
                  <a:txBody>
                    <a:bodyPr/>
                    <a:lstStyle/>
                    <a:p>
                      <a:pPr marL="0" indent="0" algn="l" defTabSz="914400" rtl="0" eaLnBrk="1" latinLnBrk="0" hangingPunct="1">
                        <a:lnSpc>
                          <a:spcPct val="105000"/>
                        </a:lnSpc>
                        <a:spcBef>
                          <a:spcPts val="100"/>
                        </a:spcBef>
                        <a:spcAft>
                          <a:spcPts val="100"/>
                        </a:spcAft>
                      </a:pPr>
                      <a:r>
                        <a:rPr lang="en-US" sz="1800" kern="1200" dirty="0">
                          <a:solidFill>
                            <a:schemeClr val="dk1"/>
                          </a:solidFill>
                          <a:latin typeface="+mn-lt"/>
                          <a:ea typeface="+mn-ea"/>
                          <a:cs typeface="+mn-cs"/>
                        </a:rPr>
                        <a:t>Decentralized, subordinates are participated in the decision making process.</a:t>
                      </a:r>
                    </a:p>
                  </a:txBody>
                  <a:tcPr marL="7845" marR="7845" marT="0" marB="0"/>
                </a:tc>
                <a:tc>
                  <a:txBody>
                    <a:bodyPr/>
                    <a:lstStyle/>
                    <a:p>
                      <a:pPr marL="0" indent="0" algn="l" defTabSz="914400" rtl="0" eaLnBrk="1" latinLnBrk="0" hangingPunct="1">
                        <a:lnSpc>
                          <a:spcPct val="105000"/>
                        </a:lnSpc>
                        <a:spcBef>
                          <a:spcPts val="100"/>
                        </a:spcBef>
                        <a:spcAft>
                          <a:spcPts val="100"/>
                        </a:spcAft>
                      </a:pPr>
                      <a:r>
                        <a:rPr lang="en-US" sz="1800" kern="1200" dirty="0">
                          <a:solidFill>
                            <a:schemeClr val="dk1"/>
                          </a:solidFill>
                          <a:latin typeface="+mn-lt"/>
                          <a:ea typeface="+mn-ea"/>
                          <a:cs typeface="+mn-cs"/>
                        </a:rPr>
                        <a:t>Decentralized, the subordinates make the decisions.</a:t>
                      </a:r>
                    </a:p>
                  </a:txBody>
                  <a:tcPr marL="7845" marR="7845" marT="0" marB="0"/>
                </a:tc>
              </a:tr>
              <a:tr h="1136687">
                <a:tc>
                  <a:txBody>
                    <a:bodyPr/>
                    <a:lstStyle/>
                    <a:p>
                      <a:pPr marL="381000" indent="-419100" algn="just" defTabSz="914400" rtl="0" eaLnBrk="1" latinLnBrk="0" hangingPunct="1">
                        <a:lnSpc>
                          <a:spcPct val="105000"/>
                        </a:lnSpc>
                        <a:spcBef>
                          <a:spcPts val="100"/>
                        </a:spcBef>
                        <a:spcAft>
                          <a:spcPts val="100"/>
                        </a:spcAft>
                      </a:pPr>
                      <a:r>
                        <a:rPr lang="en-US" sz="1800" b="1" kern="1200" dirty="0">
                          <a:solidFill>
                            <a:schemeClr val="lt1"/>
                          </a:solidFill>
                          <a:latin typeface="+mn-lt"/>
                          <a:ea typeface="+mn-ea"/>
                          <a:cs typeface="+mn-cs"/>
                        </a:rPr>
                        <a:t>2.	Authority</a:t>
                      </a:r>
                    </a:p>
                  </a:txBody>
                  <a:tcPr marL="7845" marR="7845" marT="0" marB="0"/>
                </a:tc>
                <a:tc>
                  <a:txBody>
                    <a:bodyPr/>
                    <a:lstStyle/>
                    <a:p>
                      <a:pPr marL="0" indent="0" algn="l" defTabSz="914400" rtl="0" eaLnBrk="1" latinLnBrk="0" hangingPunct="1">
                        <a:lnSpc>
                          <a:spcPct val="105000"/>
                        </a:lnSpc>
                        <a:spcBef>
                          <a:spcPts val="100"/>
                        </a:spcBef>
                        <a:spcAft>
                          <a:spcPts val="100"/>
                        </a:spcAft>
                      </a:pPr>
                      <a:r>
                        <a:rPr lang="en-US" sz="1800" kern="1200" dirty="0">
                          <a:solidFill>
                            <a:schemeClr val="dk1"/>
                          </a:solidFill>
                          <a:latin typeface="+mn-lt"/>
                          <a:ea typeface="+mn-ea"/>
                          <a:cs typeface="+mn-cs"/>
                        </a:rPr>
                        <a:t>The leader retains the authority of decision making.</a:t>
                      </a:r>
                    </a:p>
                  </a:txBody>
                  <a:tcPr marL="7845" marR="7845" marT="0" marB="0"/>
                </a:tc>
                <a:tc>
                  <a:txBody>
                    <a:bodyPr/>
                    <a:lstStyle/>
                    <a:p>
                      <a:pPr marL="0" indent="0" algn="l" defTabSz="914400" rtl="0" eaLnBrk="1" latinLnBrk="0" hangingPunct="1">
                        <a:lnSpc>
                          <a:spcPct val="105000"/>
                        </a:lnSpc>
                        <a:spcBef>
                          <a:spcPts val="100"/>
                        </a:spcBef>
                        <a:spcAft>
                          <a:spcPts val="100"/>
                        </a:spcAft>
                      </a:pPr>
                      <a:r>
                        <a:rPr lang="en-US" sz="1800" kern="1200" dirty="0">
                          <a:solidFill>
                            <a:schemeClr val="dk1"/>
                          </a:solidFill>
                          <a:latin typeface="+mn-lt"/>
                          <a:ea typeface="+mn-ea"/>
                          <a:cs typeface="+mn-cs"/>
                        </a:rPr>
                        <a:t>Authority of decision making is partly delegated to subordinates.</a:t>
                      </a:r>
                    </a:p>
                  </a:txBody>
                  <a:tcPr marL="7845" marR="7845" marT="0" marB="0"/>
                </a:tc>
                <a:tc>
                  <a:txBody>
                    <a:bodyPr/>
                    <a:lstStyle/>
                    <a:p>
                      <a:pPr marL="0" indent="0" algn="l" defTabSz="914400" rtl="0" eaLnBrk="1" latinLnBrk="0" hangingPunct="1">
                        <a:lnSpc>
                          <a:spcPct val="105000"/>
                        </a:lnSpc>
                        <a:spcBef>
                          <a:spcPts val="100"/>
                        </a:spcBef>
                        <a:spcAft>
                          <a:spcPts val="100"/>
                        </a:spcAft>
                      </a:pPr>
                      <a:r>
                        <a:rPr lang="en-US" sz="1800" kern="1200" dirty="0">
                          <a:solidFill>
                            <a:schemeClr val="dk1"/>
                          </a:solidFill>
                          <a:latin typeface="+mn-lt"/>
                          <a:ea typeface="+mn-ea"/>
                          <a:cs typeface="+mn-cs"/>
                        </a:rPr>
                        <a:t>Authority of decision making is completely delegated to subordinates.</a:t>
                      </a:r>
                    </a:p>
                  </a:txBody>
                  <a:tcPr marL="7845" marR="7845" marT="0" marB="0"/>
                </a:tc>
              </a:tr>
              <a:tr h="1156298">
                <a:tc>
                  <a:txBody>
                    <a:bodyPr/>
                    <a:lstStyle/>
                    <a:p>
                      <a:pPr marL="381000" indent="-419100" algn="just" defTabSz="914400" rtl="0" eaLnBrk="1" latinLnBrk="0" hangingPunct="1">
                        <a:lnSpc>
                          <a:spcPct val="105000"/>
                        </a:lnSpc>
                        <a:spcBef>
                          <a:spcPts val="100"/>
                        </a:spcBef>
                        <a:spcAft>
                          <a:spcPts val="100"/>
                        </a:spcAft>
                      </a:pPr>
                      <a:r>
                        <a:rPr lang="en-US" sz="1800" b="1" kern="1200" dirty="0">
                          <a:solidFill>
                            <a:schemeClr val="lt1"/>
                          </a:solidFill>
                          <a:latin typeface="+mn-lt"/>
                          <a:ea typeface="+mn-ea"/>
                          <a:cs typeface="+mn-cs"/>
                        </a:rPr>
                        <a:t>3.	Motivation</a:t>
                      </a:r>
                    </a:p>
                  </a:txBody>
                  <a:tcPr marL="7845" marR="7845" marT="0" marB="0"/>
                </a:tc>
                <a:tc>
                  <a:txBody>
                    <a:bodyPr/>
                    <a:lstStyle/>
                    <a:p>
                      <a:pPr marL="0" indent="0" algn="l" defTabSz="914400" rtl="0" eaLnBrk="1" latinLnBrk="0" hangingPunct="1">
                        <a:lnSpc>
                          <a:spcPct val="105000"/>
                        </a:lnSpc>
                        <a:spcBef>
                          <a:spcPts val="100"/>
                        </a:spcBef>
                        <a:spcAft>
                          <a:spcPts val="100"/>
                        </a:spcAft>
                      </a:pPr>
                      <a:r>
                        <a:rPr lang="en-US" sz="1800" kern="1200" dirty="0">
                          <a:solidFill>
                            <a:schemeClr val="dk1"/>
                          </a:solidFill>
                          <a:latin typeface="+mn-lt"/>
                          <a:ea typeface="+mn-ea"/>
                          <a:cs typeface="+mn-cs"/>
                        </a:rPr>
                        <a:t>The subordinates are low motivated due to the threat of punishment.</a:t>
                      </a:r>
                    </a:p>
                  </a:txBody>
                  <a:tcPr marL="7845" marR="7845" marT="0" marB="0"/>
                </a:tc>
                <a:tc>
                  <a:txBody>
                    <a:bodyPr/>
                    <a:lstStyle/>
                    <a:p>
                      <a:pPr marL="0" indent="0" algn="l" defTabSz="914400" rtl="0" eaLnBrk="1" latinLnBrk="0" hangingPunct="1">
                        <a:lnSpc>
                          <a:spcPct val="105000"/>
                        </a:lnSpc>
                        <a:spcBef>
                          <a:spcPts val="100"/>
                        </a:spcBef>
                        <a:spcAft>
                          <a:spcPts val="100"/>
                        </a:spcAft>
                      </a:pPr>
                      <a:r>
                        <a:rPr lang="en-US" sz="1800" kern="1200" dirty="0">
                          <a:solidFill>
                            <a:schemeClr val="dk1"/>
                          </a:solidFill>
                          <a:latin typeface="+mn-lt"/>
                          <a:ea typeface="+mn-ea"/>
                          <a:cs typeface="+mn-cs"/>
                        </a:rPr>
                        <a:t>The subordinates are motivated through rewards and incentives.</a:t>
                      </a:r>
                    </a:p>
                  </a:txBody>
                  <a:tcPr marL="7845" marR="7845" marT="0" marB="0"/>
                </a:tc>
                <a:tc>
                  <a:txBody>
                    <a:bodyPr/>
                    <a:lstStyle/>
                    <a:p>
                      <a:pPr marL="0" indent="0" algn="l" defTabSz="914400" rtl="0" eaLnBrk="1" latinLnBrk="0" hangingPunct="1">
                        <a:lnSpc>
                          <a:spcPct val="105000"/>
                        </a:lnSpc>
                        <a:spcBef>
                          <a:spcPts val="100"/>
                        </a:spcBef>
                        <a:spcAft>
                          <a:spcPts val="100"/>
                        </a:spcAft>
                      </a:pPr>
                      <a:r>
                        <a:rPr lang="en-US" sz="1800" kern="1200" dirty="0">
                          <a:solidFill>
                            <a:schemeClr val="dk1"/>
                          </a:solidFill>
                          <a:latin typeface="+mn-lt"/>
                          <a:ea typeface="+mn-ea"/>
                          <a:cs typeface="+mn-cs"/>
                        </a:rPr>
                        <a:t>The subordinates are self-motivated to work.</a:t>
                      </a:r>
                    </a:p>
                  </a:txBody>
                  <a:tcPr marL="7845" marR="7845" marT="0" marB="0"/>
                </a:tc>
              </a:tr>
            </a:tbl>
          </a:graphicData>
        </a:graphic>
      </p:graphicFrame>
    </p:spTree>
    <p:extLst>
      <p:ext uri="{BB962C8B-B14F-4D97-AF65-F5344CB8AC3E}">
        <p14:creationId xmlns:p14="http://schemas.microsoft.com/office/powerpoint/2010/main" val="354986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36" y="623316"/>
            <a:ext cx="9720072" cy="1499616"/>
          </a:xfrm>
        </p:spPr>
        <p:txBody>
          <a:bodyPr/>
          <a:lstStyle/>
          <a:p>
            <a:r>
              <a:rPr lang="en-US" dirty="0"/>
              <a:t>Three Types of Leadership </a:t>
            </a:r>
            <a:r>
              <a:rPr lang="en-US" dirty="0" smtClean="0"/>
              <a:t>Styles …(</a:t>
            </a:r>
            <a:r>
              <a:rPr lang="en-US" dirty="0" err="1" smtClean="0"/>
              <a:t>contd</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2880413"/>
              </p:ext>
            </p:extLst>
          </p:nvPr>
        </p:nvGraphicFramePr>
        <p:xfrm>
          <a:off x="714375" y="1972120"/>
          <a:ext cx="9563099" cy="4305609"/>
        </p:xfrm>
        <a:graphic>
          <a:graphicData uri="http://schemas.openxmlformats.org/drawingml/2006/table">
            <a:tbl>
              <a:tblPr firstRow="1" firstCol="1" bandRow="1">
                <a:tableStyleId>{93296810-A885-4BE3-A3E7-6D5BEEA58F35}</a:tableStyleId>
              </a:tblPr>
              <a:tblGrid>
                <a:gridCol w="1984595"/>
                <a:gridCol w="2198215"/>
                <a:gridCol w="3160991"/>
                <a:gridCol w="2219298"/>
              </a:tblGrid>
              <a:tr h="455864">
                <a:tc>
                  <a:txBody>
                    <a:bodyPr/>
                    <a:lstStyle/>
                    <a:p>
                      <a:pPr marL="0" indent="0" algn="ctr" defTabSz="914400" rtl="0" eaLnBrk="1" latinLnBrk="0" hangingPunct="1">
                        <a:lnSpc>
                          <a:spcPct val="105000"/>
                        </a:lnSpc>
                        <a:spcBef>
                          <a:spcPts val="100"/>
                        </a:spcBef>
                        <a:spcAft>
                          <a:spcPts val="100"/>
                        </a:spcAft>
                        <a:tabLst/>
                      </a:pPr>
                      <a:r>
                        <a:rPr lang="en-US" sz="1800" kern="1200" dirty="0"/>
                        <a:t>Bases of Comparison</a:t>
                      </a:r>
                      <a:endParaRPr lang="en-US" sz="1800" b="1" kern="1200" dirty="0">
                        <a:solidFill>
                          <a:schemeClr val="lt1"/>
                        </a:solidFill>
                        <a:latin typeface="+mn-lt"/>
                        <a:ea typeface="+mn-ea"/>
                        <a:cs typeface="+mn-cs"/>
                      </a:endParaRPr>
                    </a:p>
                  </a:txBody>
                  <a:tcPr marL="6784" marR="6784" marT="0" marB="0" anchor="ctr"/>
                </a:tc>
                <a:tc>
                  <a:txBody>
                    <a:bodyPr/>
                    <a:lstStyle/>
                    <a:p>
                      <a:pPr marL="0" indent="0" algn="ctr" defTabSz="914400" rtl="0" eaLnBrk="1" latinLnBrk="0" hangingPunct="1">
                        <a:lnSpc>
                          <a:spcPct val="105000"/>
                        </a:lnSpc>
                        <a:spcBef>
                          <a:spcPts val="100"/>
                        </a:spcBef>
                        <a:spcAft>
                          <a:spcPts val="100"/>
                        </a:spcAft>
                        <a:tabLst/>
                      </a:pPr>
                      <a:r>
                        <a:rPr lang="en-US" sz="1800" kern="1200" dirty="0"/>
                        <a:t>Autocratic Leadership</a:t>
                      </a:r>
                      <a:endParaRPr lang="en-US" sz="1800" b="1" kern="1200" dirty="0">
                        <a:solidFill>
                          <a:schemeClr val="lt1"/>
                        </a:solidFill>
                        <a:latin typeface="+mn-lt"/>
                        <a:ea typeface="+mn-ea"/>
                        <a:cs typeface="+mn-cs"/>
                      </a:endParaRPr>
                    </a:p>
                  </a:txBody>
                  <a:tcPr marL="6784" marR="6784" marT="0" marB="0" anchor="ctr"/>
                </a:tc>
                <a:tc>
                  <a:txBody>
                    <a:bodyPr/>
                    <a:lstStyle/>
                    <a:p>
                      <a:pPr marL="0" indent="0" algn="ctr" defTabSz="914400" rtl="0" eaLnBrk="1" latinLnBrk="0" hangingPunct="1">
                        <a:lnSpc>
                          <a:spcPct val="105000"/>
                        </a:lnSpc>
                        <a:spcBef>
                          <a:spcPts val="100"/>
                        </a:spcBef>
                        <a:spcAft>
                          <a:spcPts val="100"/>
                        </a:spcAft>
                        <a:tabLst/>
                      </a:pPr>
                      <a:r>
                        <a:rPr lang="en-US" sz="1800" kern="1200" dirty="0"/>
                        <a:t>Participative/Democratic Leadership</a:t>
                      </a:r>
                      <a:endParaRPr lang="en-US" sz="1800" b="1" kern="1200" dirty="0">
                        <a:solidFill>
                          <a:schemeClr val="lt1"/>
                        </a:solidFill>
                        <a:latin typeface="+mn-lt"/>
                        <a:ea typeface="+mn-ea"/>
                        <a:cs typeface="+mn-cs"/>
                      </a:endParaRPr>
                    </a:p>
                  </a:txBody>
                  <a:tcPr marL="6784" marR="6784" marT="0" marB="0" anchor="ctr"/>
                </a:tc>
                <a:tc>
                  <a:txBody>
                    <a:bodyPr/>
                    <a:lstStyle/>
                    <a:p>
                      <a:pPr marL="0" indent="0" algn="ctr" defTabSz="914400" rtl="0" eaLnBrk="1" latinLnBrk="0" hangingPunct="1">
                        <a:lnSpc>
                          <a:spcPct val="105000"/>
                        </a:lnSpc>
                        <a:spcBef>
                          <a:spcPts val="100"/>
                        </a:spcBef>
                        <a:spcAft>
                          <a:spcPts val="100"/>
                        </a:spcAft>
                        <a:tabLst/>
                      </a:pPr>
                      <a:r>
                        <a:rPr lang="en-US" sz="1800" kern="1200" dirty="0"/>
                        <a:t>Laissez-faire Leadership</a:t>
                      </a:r>
                      <a:endParaRPr lang="en-US" sz="1800" b="1" kern="1200" dirty="0">
                        <a:solidFill>
                          <a:schemeClr val="lt1"/>
                        </a:solidFill>
                        <a:latin typeface="+mn-lt"/>
                        <a:ea typeface="+mn-ea"/>
                        <a:cs typeface="+mn-cs"/>
                      </a:endParaRPr>
                    </a:p>
                  </a:txBody>
                  <a:tcPr marL="6784" marR="6784" marT="0" marB="0" anchor="ctr"/>
                </a:tc>
              </a:tr>
              <a:tr h="701433">
                <a:tc>
                  <a:txBody>
                    <a:bodyPr/>
                    <a:lstStyle/>
                    <a:p>
                      <a:pPr marL="381000" indent="-419100" algn="just" defTabSz="914400" rtl="0" eaLnBrk="1" latinLnBrk="0" hangingPunct="1">
                        <a:lnSpc>
                          <a:spcPct val="105000"/>
                        </a:lnSpc>
                        <a:spcBef>
                          <a:spcPts val="100"/>
                        </a:spcBef>
                        <a:spcAft>
                          <a:spcPts val="100"/>
                        </a:spcAft>
                      </a:pPr>
                      <a:r>
                        <a:rPr lang="en-US" sz="1800" kern="1200" dirty="0"/>
                        <a:t>4.	Behavior orientation</a:t>
                      </a:r>
                      <a:endParaRPr lang="en-US" sz="1800" b="1" kern="1200" dirty="0">
                        <a:solidFill>
                          <a:schemeClr val="lt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It focuses task oriented behavior.</a:t>
                      </a:r>
                      <a:endParaRPr lang="en-US" sz="1800" kern="1200" dirty="0">
                        <a:solidFill>
                          <a:schemeClr val="dk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The focus is on relationship oriented behavior.</a:t>
                      </a:r>
                      <a:endParaRPr lang="en-US" sz="1800" kern="1200" dirty="0">
                        <a:solidFill>
                          <a:schemeClr val="dk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The focus is on relationship oriented behavior.</a:t>
                      </a:r>
                      <a:endParaRPr lang="en-US" sz="1800" kern="1200" dirty="0">
                        <a:solidFill>
                          <a:schemeClr val="dk1"/>
                        </a:solidFill>
                        <a:latin typeface="+mn-lt"/>
                        <a:ea typeface="+mn-ea"/>
                        <a:cs typeface="+mn-cs"/>
                      </a:endParaRPr>
                    </a:p>
                  </a:txBody>
                  <a:tcPr marL="6784" marR="6784" marT="0" marB="0"/>
                </a:tc>
              </a:tr>
              <a:tr h="1268549">
                <a:tc>
                  <a:txBody>
                    <a:bodyPr/>
                    <a:lstStyle/>
                    <a:p>
                      <a:pPr marL="381000" indent="-419100" algn="just" defTabSz="914400" rtl="0" eaLnBrk="1" latinLnBrk="0" hangingPunct="1">
                        <a:lnSpc>
                          <a:spcPct val="105000"/>
                        </a:lnSpc>
                        <a:spcBef>
                          <a:spcPts val="100"/>
                        </a:spcBef>
                        <a:spcAft>
                          <a:spcPts val="100"/>
                        </a:spcAft>
                      </a:pPr>
                      <a:r>
                        <a:rPr lang="en-US" sz="1800" kern="1200" dirty="0"/>
                        <a:t>5.	</a:t>
                      </a:r>
                      <a:r>
                        <a:rPr lang="en-US" sz="1800" kern="1200" dirty="0" smtClean="0"/>
                        <a:t>Communication</a:t>
                      </a:r>
                      <a:endParaRPr lang="en-US" sz="1800" b="1" kern="1200" dirty="0">
                        <a:solidFill>
                          <a:schemeClr val="lt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It follows one way top to bottom vertical communication.</a:t>
                      </a:r>
                      <a:endParaRPr lang="en-US" sz="1800" kern="1200" dirty="0">
                        <a:solidFill>
                          <a:schemeClr val="dk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It follows two ways, both top to bottom as well as bottom to top vertical communication.</a:t>
                      </a:r>
                      <a:endParaRPr lang="en-US" sz="1800" kern="1200" dirty="0">
                        <a:solidFill>
                          <a:schemeClr val="dk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It follows both vertical and horizontal communication.</a:t>
                      </a:r>
                      <a:endParaRPr lang="en-US" sz="1800" kern="1200" dirty="0">
                        <a:solidFill>
                          <a:schemeClr val="dk1"/>
                        </a:solidFill>
                        <a:latin typeface="+mn-lt"/>
                        <a:ea typeface="+mn-ea"/>
                        <a:cs typeface="+mn-cs"/>
                      </a:endParaRPr>
                    </a:p>
                  </a:txBody>
                  <a:tcPr marL="6784" marR="6784" marT="0" marB="0"/>
                </a:tc>
              </a:tr>
              <a:tr h="656661">
                <a:tc>
                  <a:txBody>
                    <a:bodyPr/>
                    <a:lstStyle/>
                    <a:p>
                      <a:pPr marL="381000" indent="-419100" algn="just" defTabSz="914400" rtl="0" eaLnBrk="1" latinLnBrk="0" hangingPunct="1">
                        <a:lnSpc>
                          <a:spcPct val="105000"/>
                        </a:lnSpc>
                        <a:spcBef>
                          <a:spcPts val="100"/>
                        </a:spcBef>
                        <a:spcAft>
                          <a:spcPts val="100"/>
                        </a:spcAft>
                      </a:pPr>
                      <a:r>
                        <a:rPr lang="en-US" sz="1800" kern="1200" dirty="0"/>
                        <a:t>6.	Employee development</a:t>
                      </a:r>
                      <a:endParaRPr lang="en-US" sz="1800" b="1" kern="1200" dirty="0">
                        <a:solidFill>
                          <a:schemeClr val="lt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There is no ground for employee development.</a:t>
                      </a:r>
                      <a:endParaRPr lang="en-US" sz="1800" kern="1200" dirty="0">
                        <a:solidFill>
                          <a:schemeClr val="dk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There is ground for employee development.</a:t>
                      </a:r>
                      <a:endParaRPr lang="en-US" sz="1800" kern="1200" dirty="0">
                        <a:solidFill>
                          <a:schemeClr val="dk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It has a full scope of employee development.</a:t>
                      </a:r>
                      <a:endParaRPr lang="en-US" sz="1800" kern="1200" dirty="0">
                        <a:solidFill>
                          <a:schemeClr val="dk1"/>
                        </a:solidFill>
                        <a:latin typeface="+mn-lt"/>
                        <a:ea typeface="+mn-ea"/>
                        <a:cs typeface="+mn-cs"/>
                      </a:endParaRPr>
                    </a:p>
                  </a:txBody>
                  <a:tcPr marL="6784" marR="6784" marT="0" marB="0"/>
                </a:tc>
              </a:tr>
              <a:tr h="940219">
                <a:tc>
                  <a:txBody>
                    <a:bodyPr/>
                    <a:lstStyle/>
                    <a:p>
                      <a:pPr marL="381000" indent="-419100" algn="just" defTabSz="914400" rtl="0" eaLnBrk="1" latinLnBrk="0" hangingPunct="1">
                        <a:lnSpc>
                          <a:spcPct val="105000"/>
                        </a:lnSpc>
                        <a:spcBef>
                          <a:spcPts val="100"/>
                        </a:spcBef>
                        <a:spcAft>
                          <a:spcPts val="100"/>
                        </a:spcAft>
                      </a:pPr>
                      <a:r>
                        <a:rPr lang="en-US" sz="1800" kern="1200" dirty="0"/>
                        <a:t>7.	Need satisfaction</a:t>
                      </a:r>
                      <a:endParaRPr lang="en-US" sz="1800" b="1" kern="1200" dirty="0">
                        <a:solidFill>
                          <a:schemeClr val="lt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It attempts to satisfy the lower order needs.</a:t>
                      </a:r>
                      <a:endParaRPr lang="en-US" sz="1800" kern="1200" dirty="0">
                        <a:solidFill>
                          <a:schemeClr val="dk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It attempts to satisfy the both the lower and higher order needs.</a:t>
                      </a:r>
                      <a:endParaRPr lang="en-US" sz="1800" kern="1200" dirty="0">
                        <a:solidFill>
                          <a:schemeClr val="dk1"/>
                        </a:solidFill>
                        <a:latin typeface="+mn-lt"/>
                        <a:ea typeface="+mn-ea"/>
                        <a:cs typeface="+mn-cs"/>
                      </a:endParaRPr>
                    </a:p>
                  </a:txBody>
                  <a:tcPr marL="6784" marR="6784" marT="0" marB="0"/>
                </a:tc>
                <a:tc>
                  <a:txBody>
                    <a:bodyPr/>
                    <a:lstStyle/>
                    <a:p>
                      <a:pPr marL="0" indent="0" algn="l" defTabSz="914400" rtl="0" eaLnBrk="1" latinLnBrk="0" hangingPunct="1">
                        <a:lnSpc>
                          <a:spcPct val="105000"/>
                        </a:lnSpc>
                        <a:spcBef>
                          <a:spcPts val="100"/>
                        </a:spcBef>
                        <a:spcAft>
                          <a:spcPts val="100"/>
                        </a:spcAft>
                      </a:pPr>
                      <a:r>
                        <a:rPr lang="en-US" sz="1800" kern="1200" dirty="0"/>
                        <a:t>It attempts to satisfy the higher order needs.</a:t>
                      </a:r>
                      <a:endParaRPr lang="en-US" sz="1800" kern="1200" dirty="0">
                        <a:solidFill>
                          <a:schemeClr val="dk1"/>
                        </a:solidFill>
                        <a:latin typeface="+mn-lt"/>
                        <a:ea typeface="+mn-ea"/>
                        <a:cs typeface="+mn-cs"/>
                      </a:endParaRPr>
                    </a:p>
                  </a:txBody>
                  <a:tcPr marL="6784" marR="6784" marT="0" marB="0"/>
                </a:tc>
              </a:tr>
            </a:tbl>
          </a:graphicData>
        </a:graphic>
      </p:graphicFrame>
    </p:spTree>
    <p:extLst>
      <p:ext uri="{BB962C8B-B14F-4D97-AF65-F5344CB8AC3E}">
        <p14:creationId xmlns:p14="http://schemas.microsoft.com/office/powerpoint/2010/main" val="421893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t>
            </a:r>
            <a:r>
              <a:rPr lang="en-US" dirty="0"/>
              <a:t>OBJECTIVES</a:t>
            </a:r>
          </a:p>
        </p:txBody>
      </p:sp>
      <p:sp>
        <p:nvSpPr>
          <p:cNvPr id="4" name="Rounded Rectangle 3"/>
          <p:cNvSpPr/>
          <p:nvPr/>
        </p:nvSpPr>
        <p:spPr>
          <a:xfrm>
            <a:off x="754743" y="2133600"/>
            <a:ext cx="10537371" cy="609600"/>
          </a:xfrm>
          <a:prstGeom prst="roundRect">
            <a:avLst/>
          </a:prstGeom>
          <a:solidFill>
            <a:srgbClr val="B08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a:buNone/>
            </a:pPr>
            <a:r>
              <a:rPr lang="en-US" b="1" dirty="0">
                <a:solidFill>
                  <a:srgbClr val="FFFF00"/>
                </a:solidFill>
              </a:rPr>
              <a:t>After studying this chapter, the students are expected to;</a:t>
            </a:r>
          </a:p>
          <a:p>
            <a:pPr marL="623888" indent="-623888">
              <a:buFont typeface="Wingdings" pitchFamily="2" charset="2"/>
              <a:buChar char="q"/>
            </a:pPr>
            <a:r>
              <a:rPr lang="en-US" sz="2000" dirty="0" smtClean="0"/>
              <a:t>Know </a:t>
            </a:r>
            <a:r>
              <a:rPr lang="en-US" sz="2000" dirty="0"/>
              <a:t>the concept, nature/characteristics, functions, styles and approaches to leadership.</a:t>
            </a:r>
          </a:p>
          <a:p>
            <a:pPr marL="623888" indent="-623888">
              <a:buFont typeface="Wingdings" pitchFamily="2" charset="2"/>
              <a:buChar char="q"/>
            </a:pPr>
            <a:r>
              <a:rPr lang="en-US" sz="2000" dirty="0" smtClean="0"/>
              <a:t>Know </a:t>
            </a:r>
            <a:r>
              <a:rPr lang="en-US" sz="2000" dirty="0"/>
              <a:t>the leadership situations and decisions.</a:t>
            </a:r>
          </a:p>
          <a:p>
            <a:pPr marL="623888" indent="-623888">
              <a:buFont typeface="Wingdings" pitchFamily="2" charset="2"/>
              <a:buChar char="q"/>
            </a:pPr>
            <a:r>
              <a:rPr lang="en-US" sz="2000" dirty="0" smtClean="0"/>
              <a:t>Know </a:t>
            </a:r>
            <a:r>
              <a:rPr lang="en-US" sz="2000" dirty="0"/>
              <a:t>the concept and types of team.</a:t>
            </a:r>
          </a:p>
          <a:p>
            <a:pPr marL="623888" indent="-623888">
              <a:buFont typeface="Wingdings" pitchFamily="2" charset="2"/>
              <a:buChar char="q"/>
            </a:pPr>
            <a:r>
              <a:rPr lang="en-US" sz="2000" dirty="0" smtClean="0"/>
              <a:t>Know </a:t>
            </a:r>
            <a:r>
              <a:rPr lang="en-US" sz="2000" dirty="0"/>
              <a:t>the concept, features, types, and management of conflict.</a:t>
            </a:r>
          </a:p>
        </p:txBody>
      </p:sp>
    </p:spTree>
    <p:extLst>
      <p:ext uri="{BB962C8B-B14F-4D97-AF65-F5344CB8AC3E}">
        <p14:creationId xmlns:p14="http://schemas.microsoft.com/office/powerpoint/2010/main" val="29908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Leadership (Perspectives) </a:t>
            </a:r>
            <a:endParaRPr lang="en-US" dirty="0"/>
          </a:p>
        </p:txBody>
      </p:sp>
      <p:sp>
        <p:nvSpPr>
          <p:cNvPr id="3" name="Content Placeholder 2"/>
          <p:cNvSpPr>
            <a:spLocks noGrp="1"/>
          </p:cNvSpPr>
          <p:nvPr>
            <p:ph idx="1"/>
          </p:nvPr>
        </p:nvSpPr>
        <p:spPr/>
        <p:txBody>
          <a:bodyPr/>
          <a:lstStyle/>
          <a:p>
            <a:r>
              <a:rPr lang="en-US" dirty="0"/>
              <a:t>During the last several decades, a number of theories have been developed to explain leadership effectiveness. They have contributed a lot in understanding leadership. However, they have created contradiction and confusion too. </a:t>
            </a:r>
          </a:p>
          <a:p>
            <a:r>
              <a:rPr lang="en-US" dirty="0">
                <a:solidFill>
                  <a:schemeClr val="accent2"/>
                </a:solidFill>
              </a:rPr>
              <a:t>The different approaches to leadership are discussed below in detail</a:t>
            </a:r>
            <a:r>
              <a:rPr lang="en-US" dirty="0" smtClean="0">
                <a:solidFill>
                  <a:schemeClr val="accent2"/>
                </a:solidFill>
              </a:rPr>
              <a:t>.</a:t>
            </a:r>
            <a:endParaRPr lang="en-US" dirty="0">
              <a:solidFill>
                <a:schemeClr val="accent2"/>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810" y="4192014"/>
            <a:ext cx="8980378" cy="203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47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Trait Approach </a:t>
            </a:r>
          </a:p>
        </p:txBody>
      </p:sp>
      <p:sp>
        <p:nvSpPr>
          <p:cNvPr id="3" name="Content Placeholder 2"/>
          <p:cNvSpPr>
            <a:spLocks noGrp="1"/>
          </p:cNvSpPr>
          <p:nvPr>
            <p:ph idx="1"/>
          </p:nvPr>
        </p:nvSpPr>
        <p:spPr/>
        <p:txBody>
          <a:bodyPr/>
          <a:lstStyle/>
          <a:p>
            <a:r>
              <a:rPr lang="en-US" dirty="0"/>
              <a:t>Trait approach to leadership is the oldest approach. It dominated the field of leadership till the 1940s. This approach assumes that </a:t>
            </a:r>
            <a:r>
              <a:rPr lang="en-US" i="1" dirty="0"/>
              <a:t>leaders are born, not made.</a:t>
            </a:r>
            <a:r>
              <a:rPr lang="en-US" dirty="0"/>
              <a:t> Consequently, a person must possess certain qualities to be a leader. This approach assumes that a person is born with necessary traits of leadership.</a:t>
            </a:r>
          </a:p>
        </p:txBody>
      </p:sp>
    </p:spTree>
    <p:extLst>
      <p:ext uri="{BB962C8B-B14F-4D97-AF65-F5344CB8AC3E}">
        <p14:creationId xmlns:p14="http://schemas.microsoft.com/office/powerpoint/2010/main" val="11984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of Trait Approach</a:t>
            </a:r>
          </a:p>
        </p:txBody>
      </p:sp>
      <p:sp>
        <p:nvSpPr>
          <p:cNvPr id="3" name="Content Placeholder 2"/>
          <p:cNvSpPr>
            <a:spLocks noGrp="1"/>
          </p:cNvSpPr>
          <p:nvPr>
            <p:ph idx="1"/>
          </p:nvPr>
        </p:nvSpPr>
        <p:spPr/>
        <p:txBody>
          <a:bodyPr/>
          <a:lstStyle/>
          <a:p>
            <a:r>
              <a:rPr lang="en-US" dirty="0">
                <a:solidFill>
                  <a:schemeClr val="accent2"/>
                </a:solidFill>
              </a:rPr>
              <a:t>Basic assumptions of trait theories are:</a:t>
            </a:r>
          </a:p>
          <a:p>
            <a:pPr marL="342900" indent="-342900">
              <a:buFont typeface="Wingdings" pitchFamily="2" charset="2"/>
              <a:buChar char="§"/>
            </a:pPr>
            <a:r>
              <a:rPr lang="en-GB" dirty="0"/>
              <a:t>Leaders receive leadership traits by birth.</a:t>
            </a:r>
            <a:endParaRPr lang="en-US" dirty="0"/>
          </a:p>
          <a:p>
            <a:pPr marL="342900" indent="-342900">
              <a:buFont typeface="Wingdings" pitchFamily="2" charset="2"/>
              <a:buChar char="§"/>
            </a:pPr>
            <a:r>
              <a:rPr lang="en-GB" dirty="0"/>
              <a:t>Leadership success is largely a matter of personality or some specific traits.</a:t>
            </a:r>
            <a:endParaRPr lang="en-US" dirty="0"/>
          </a:p>
          <a:p>
            <a:pPr marL="342900" indent="-342900">
              <a:buFont typeface="Wingdings" pitchFamily="2" charset="2"/>
              <a:buChar char="§"/>
            </a:pPr>
            <a:r>
              <a:rPr lang="en-GB" dirty="0"/>
              <a:t>Leaders differ greatly from their followers.</a:t>
            </a:r>
            <a:endParaRPr lang="en-US" dirty="0"/>
          </a:p>
          <a:p>
            <a:pPr marL="342900" indent="-342900">
              <a:buFont typeface="Wingdings" pitchFamily="2" charset="2"/>
              <a:buChar char="§"/>
            </a:pPr>
            <a:r>
              <a:rPr lang="en-GB" dirty="0"/>
              <a:t>Traits remain unchanged over the passage of time.</a:t>
            </a:r>
            <a:endParaRPr lang="en-US" dirty="0"/>
          </a:p>
          <a:p>
            <a:endParaRPr lang="en-US" dirty="0"/>
          </a:p>
        </p:txBody>
      </p:sp>
    </p:spTree>
    <p:extLst>
      <p:ext uri="{BB962C8B-B14F-4D97-AF65-F5344CB8AC3E}">
        <p14:creationId xmlns:p14="http://schemas.microsoft.com/office/powerpoint/2010/main" val="85057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 of Trait Approach </a:t>
            </a:r>
          </a:p>
        </p:txBody>
      </p:sp>
      <p:sp>
        <p:nvSpPr>
          <p:cNvPr id="3" name="Content Placeholder 2"/>
          <p:cNvSpPr>
            <a:spLocks noGrp="1"/>
          </p:cNvSpPr>
          <p:nvPr>
            <p:ph idx="1"/>
          </p:nvPr>
        </p:nvSpPr>
        <p:spPr/>
        <p:txBody>
          <a:bodyPr/>
          <a:lstStyle/>
          <a:p>
            <a:r>
              <a:rPr lang="en-US" dirty="0">
                <a:solidFill>
                  <a:schemeClr val="accent2"/>
                </a:solidFill>
              </a:rPr>
              <a:t>The following are some of the contributions of trait approach to leadership.</a:t>
            </a:r>
          </a:p>
          <a:p>
            <a:pPr marL="342900" indent="-342900">
              <a:buFont typeface="Wingdings" pitchFamily="2" charset="2"/>
              <a:buChar char="§"/>
            </a:pPr>
            <a:r>
              <a:rPr lang="en-GB" dirty="0"/>
              <a:t>Trait approach categorizes all observable </a:t>
            </a:r>
            <a:r>
              <a:rPr lang="en-GB" dirty="0" err="1"/>
              <a:t>behaviors</a:t>
            </a:r>
            <a:r>
              <a:rPr lang="en-GB" dirty="0"/>
              <a:t>. </a:t>
            </a:r>
            <a:endParaRPr lang="en-US" dirty="0"/>
          </a:p>
          <a:p>
            <a:pPr marL="342900" indent="-342900">
              <a:buFont typeface="Wingdings" pitchFamily="2" charset="2"/>
              <a:buChar char="§"/>
            </a:pPr>
            <a:r>
              <a:rPr lang="en-GB" dirty="0"/>
              <a:t>It provides a strong correlation between observable </a:t>
            </a:r>
            <a:r>
              <a:rPr lang="en-GB" dirty="0" err="1"/>
              <a:t>behaviors</a:t>
            </a:r>
            <a:r>
              <a:rPr lang="en-GB" dirty="0"/>
              <a:t> and traits of leaders. </a:t>
            </a:r>
            <a:endParaRPr lang="en-US" dirty="0"/>
          </a:p>
          <a:p>
            <a:pPr marL="342900" indent="-342900">
              <a:buFont typeface="Wingdings" pitchFamily="2" charset="2"/>
              <a:buChar char="§"/>
            </a:pPr>
            <a:r>
              <a:rPr lang="en-GB" dirty="0"/>
              <a:t>The trait approach uses objective criteria to measure the leadership success and failure. </a:t>
            </a:r>
            <a:endParaRPr lang="en-US" dirty="0"/>
          </a:p>
          <a:p>
            <a:endParaRPr lang="en-US" dirty="0"/>
          </a:p>
        </p:txBody>
      </p:sp>
    </p:spTree>
    <p:extLst>
      <p:ext uri="{BB962C8B-B14F-4D97-AF65-F5344CB8AC3E}">
        <p14:creationId xmlns:p14="http://schemas.microsoft.com/office/powerpoint/2010/main" val="146809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Trait Approach </a:t>
            </a:r>
          </a:p>
        </p:txBody>
      </p:sp>
      <p:sp>
        <p:nvSpPr>
          <p:cNvPr id="3" name="Content Placeholder 2"/>
          <p:cNvSpPr>
            <a:spLocks noGrp="1"/>
          </p:cNvSpPr>
          <p:nvPr>
            <p:ph idx="1"/>
          </p:nvPr>
        </p:nvSpPr>
        <p:spPr/>
        <p:txBody>
          <a:bodyPr/>
          <a:lstStyle/>
          <a:p>
            <a:r>
              <a:rPr lang="en-US" dirty="0">
                <a:solidFill>
                  <a:schemeClr val="accent2"/>
                </a:solidFill>
              </a:rPr>
              <a:t>The following are some of the limitations of trait approach to leadership.</a:t>
            </a:r>
          </a:p>
          <a:p>
            <a:pPr marL="342900" indent="-342900">
              <a:buFont typeface="Wingdings" pitchFamily="2" charset="2"/>
              <a:buChar char="§"/>
            </a:pPr>
            <a:r>
              <a:rPr lang="en-GB" dirty="0"/>
              <a:t>The trait approach fails to predict </a:t>
            </a:r>
            <a:r>
              <a:rPr lang="en-GB" dirty="0" err="1"/>
              <a:t>behavior</a:t>
            </a:r>
            <a:r>
              <a:rPr lang="en-GB" dirty="0"/>
              <a:t> in every work setting. </a:t>
            </a:r>
            <a:endParaRPr lang="en-US" dirty="0"/>
          </a:p>
          <a:p>
            <a:pPr marL="342900" indent="-342900">
              <a:buFont typeface="Wingdings" pitchFamily="2" charset="2"/>
              <a:buChar char="§"/>
            </a:pPr>
            <a:r>
              <a:rPr lang="en-GB" dirty="0"/>
              <a:t>It does not cover the </a:t>
            </a:r>
            <a:r>
              <a:rPr lang="en-GB" dirty="0" err="1"/>
              <a:t>behavioral</a:t>
            </a:r>
            <a:r>
              <a:rPr lang="en-GB" dirty="0"/>
              <a:t> and situational factors of leadership success. </a:t>
            </a:r>
            <a:endParaRPr lang="en-US" dirty="0"/>
          </a:p>
          <a:p>
            <a:pPr marL="342900" indent="-342900">
              <a:buFont typeface="Wingdings" pitchFamily="2" charset="2"/>
              <a:buChar char="§"/>
            </a:pPr>
            <a:r>
              <a:rPr lang="en-GB" dirty="0"/>
              <a:t>It does not explain why leaders behave in their way. </a:t>
            </a:r>
            <a:endParaRPr lang="en-US" dirty="0"/>
          </a:p>
          <a:p>
            <a:endParaRPr lang="en-US" dirty="0"/>
          </a:p>
        </p:txBody>
      </p:sp>
    </p:spTree>
    <p:extLst>
      <p:ext uri="{BB962C8B-B14F-4D97-AF65-F5344CB8AC3E}">
        <p14:creationId xmlns:p14="http://schemas.microsoft.com/office/powerpoint/2010/main" val="131027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Behavioral Approach</a:t>
            </a:r>
          </a:p>
        </p:txBody>
      </p:sp>
      <p:sp>
        <p:nvSpPr>
          <p:cNvPr id="3" name="Content Placeholder 2"/>
          <p:cNvSpPr>
            <a:spLocks noGrp="1"/>
          </p:cNvSpPr>
          <p:nvPr>
            <p:ph idx="1"/>
          </p:nvPr>
        </p:nvSpPr>
        <p:spPr/>
        <p:txBody>
          <a:bodyPr/>
          <a:lstStyle/>
          <a:p>
            <a:r>
              <a:rPr lang="en-US" dirty="0"/>
              <a:t>Behavioral style of leadership is based on the assumption that effective leadership is the result of effective role behavior of the leaders. Leadership success depends more on what the leader does than what traits he/she has. Hence, the leadership effectiveness is determined by how the leaders delegate authority, communicate and motivate their followers</a:t>
            </a:r>
            <a:r>
              <a:rPr lang="en-US" dirty="0" smtClean="0"/>
              <a:t>.</a:t>
            </a:r>
            <a:endParaRPr lang="en-US" dirty="0"/>
          </a:p>
          <a:p>
            <a:pPr>
              <a:buNone/>
            </a:pPr>
            <a:endParaRPr lang="en-US" dirty="0"/>
          </a:p>
        </p:txBody>
      </p:sp>
    </p:spTree>
    <p:extLst>
      <p:ext uri="{BB962C8B-B14F-4D97-AF65-F5344CB8AC3E}">
        <p14:creationId xmlns:p14="http://schemas.microsoft.com/office/powerpoint/2010/main" val="218937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Michigan Studies</a:t>
            </a:r>
          </a:p>
        </p:txBody>
      </p:sp>
      <p:sp>
        <p:nvSpPr>
          <p:cNvPr id="3" name="Content Placeholder 2"/>
          <p:cNvSpPr>
            <a:spLocks noGrp="1"/>
          </p:cNvSpPr>
          <p:nvPr>
            <p:ph idx="1"/>
          </p:nvPr>
        </p:nvSpPr>
        <p:spPr/>
        <p:txBody>
          <a:bodyPr/>
          <a:lstStyle/>
          <a:p>
            <a:r>
              <a:rPr lang="en-US" dirty="0"/>
              <a:t>The Michigan studies were conducted by the University of Michigan. The goal of this work was to determine the pattern of leadership behaviors that produces effective group performance. The researchers conducted interviews with superiors and subordinates in several organizations with two groups with high and low productivity.</a:t>
            </a:r>
          </a:p>
        </p:txBody>
      </p:sp>
    </p:spTree>
    <p:extLst>
      <p:ext uri="{BB962C8B-B14F-4D97-AF65-F5344CB8AC3E}">
        <p14:creationId xmlns:p14="http://schemas.microsoft.com/office/powerpoint/2010/main" val="401061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Ohio State Studies</a:t>
            </a:r>
          </a:p>
        </p:txBody>
      </p:sp>
      <p:sp>
        <p:nvSpPr>
          <p:cNvPr id="3" name="Content Placeholder 2"/>
          <p:cNvSpPr>
            <a:spLocks noGrp="1"/>
          </p:cNvSpPr>
          <p:nvPr>
            <p:ph idx="1"/>
          </p:nvPr>
        </p:nvSpPr>
        <p:spPr/>
        <p:txBody>
          <a:bodyPr/>
          <a:lstStyle/>
          <a:p>
            <a:r>
              <a:rPr lang="en-US" dirty="0"/>
              <a:t>The Ohio State Studies were related to behavioral leadership. A number of leadership studies were done by the Ohio State University in 1945. The main objective of these studies was to identify observable behaviors of leaders instead of focusing on their individual traits. The results of these studies showed two critical characteristics of leadership. </a:t>
            </a:r>
          </a:p>
        </p:txBody>
      </p:sp>
    </p:spTree>
    <p:extLst>
      <p:ext uri="{BB962C8B-B14F-4D97-AF65-F5344CB8AC3E}">
        <p14:creationId xmlns:p14="http://schemas.microsoft.com/office/powerpoint/2010/main" val="415630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Managerial Grid</a:t>
            </a:r>
          </a:p>
        </p:txBody>
      </p:sp>
      <p:sp>
        <p:nvSpPr>
          <p:cNvPr id="3" name="Content Placeholder 2"/>
          <p:cNvSpPr>
            <a:spLocks noGrp="1"/>
          </p:cNvSpPr>
          <p:nvPr>
            <p:ph idx="1"/>
          </p:nvPr>
        </p:nvSpPr>
        <p:spPr/>
        <p:txBody>
          <a:bodyPr/>
          <a:lstStyle/>
          <a:p>
            <a:r>
              <a:rPr lang="en-US" dirty="0"/>
              <a:t>The Managerial Grid Model of leadership was developed by R. R. Blake and J. S. Mouton. Its main purpose was to analyze the leadership styles through a technique known as grid training. It has two elements.</a:t>
            </a:r>
          </a:p>
          <a:p>
            <a:endParaRPr lang="en-US" dirty="0"/>
          </a:p>
        </p:txBody>
      </p:sp>
    </p:spTree>
    <p:extLst>
      <p:ext uri="{BB962C8B-B14F-4D97-AF65-F5344CB8AC3E}">
        <p14:creationId xmlns:p14="http://schemas.microsoft.com/office/powerpoint/2010/main" val="164134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 of Behavioral Approach </a:t>
            </a:r>
          </a:p>
        </p:txBody>
      </p:sp>
      <p:sp>
        <p:nvSpPr>
          <p:cNvPr id="3" name="Content Placeholder 2"/>
          <p:cNvSpPr>
            <a:spLocks noGrp="1"/>
          </p:cNvSpPr>
          <p:nvPr>
            <p:ph idx="1"/>
          </p:nvPr>
        </p:nvSpPr>
        <p:spPr/>
        <p:txBody>
          <a:bodyPr/>
          <a:lstStyle/>
          <a:p>
            <a:r>
              <a:rPr lang="en-US" dirty="0">
                <a:solidFill>
                  <a:schemeClr val="accent2"/>
                </a:solidFill>
              </a:rPr>
              <a:t>The following are the major contributions of the behavioral approach.</a:t>
            </a:r>
          </a:p>
          <a:p>
            <a:pPr marL="457200" indent="-457200">
              <a:buFont typeface="Wingdings" pitchFamily="2" charset="2"/>
              <a:buChar char="§"/>
            </a:pPr>
            <a:r>
              <a:rPr lang="en-GB" dirty="0" err="1"/>
              <a:t>Behavioral</a:t>
            </a:r>
            <a:r>
              <a:rPr lang="en-GB" dirty="0"/>
              <a:t> approaches support the idea the leadership traits can be learned through experience/ development process. </a:t>
            </a:r>
            <a:endParaRPr lang="en-US" dirty="0"/>
          </a:p>
          <a:p>
            <a:pPr marL="457200" indent="-457200">
              <a:buFont typeface="Wingdings" pitchFamily="2" charset="2"/>
              <a:buChar char="§"/>
            </a:pPr>
            <a:r>
              <a:rPr lang="en-GB" dirty="0"/>
              <a:t>They advocated and justified that leaders are not born with necessary traits. </a:t>
            </a:r>
            <a:endParaRPr lang="en-US" dirty="0"/>
          </a:p>
          <a:p>
            <a:pPr marL="457200" indent="-457200">
              <a:buFont typeface="Wingdings" pitchFamily="2" charset="2"/>
              <a:buChar char="§"/>
            </a:pPr>
            <a:r>
              <a:rPr lang="en-GB" dirty="0"/>
              <a:t>They have helped to develop leaders to produce desired results (ends).</a:t>
            </a:r>
            <a:endParaRPr lang="en-US" dirty="0"/>
          </a:p>
          <a:p>
            <a:endParaRPr lang="en-US" dirty="0"/>
          </a:p>
        </p:txBody>
      </p:sp>
    </p:spTree>
    <p:extLst>
      <p:ext uri="{BB962C8B-B14F-4D97-AF65-F5344CB8AC3E}">
        <p14:creationId xmlns:p14="http://schemas.microsoft.com/office/powerpoint/2010/main" val="42925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Meaning </a:t>
            </a:r>
            <a:r>
              <a:rPr lang="en-US" b="1" dirty="0"/>
              <a:t>of Leadership</a:t>
            </a:r>
          </a:p>
        </p:txBody>
      </p:sp>
      <p:sp>
        <p:nvSpPr>
          <p:cNvPr id="3" name="Content Placeholder 2"/>
          <p:cNvSpPr>
            <a:spLocks noGrp="1"/>
          </p:cNvSpPr>
          <p:nvPr>
            <p:ph idx="1"/>
          </p:nvPr>
        </p:nvSpPr>
        <p:spPr/>
        <p:txBody>
          <a:bodyPr/>
          <a:lstStyle/>
          <a:p>
            <a:r>
              <a:rPr lang="en-US" dirty="0" smtClean="0"/>
              <a:t>Leadership </a:t>
            </a:r>
            <a:r>
              <a:rPr lang="en-US" dirty="0"/>
              <a:t>is basically an art- a human or social skill. It is the process of influencing the subordinates so that they work hard and cooperate enthusiastically in the achievement of group goals. </a:t>
            </a:r>
            <a:endParaRPr lang="en-GB" dirty="0"/>
          </a:p>
        </p:txBody>
      </p:sp>
    </p:spTree>
    <p:extLst>
      <p:ext uri="{BB962C8B-B14F-4D97-AF65-F5344CB8AC3E}">
        <p14:creationId xmlns:p14="http://schemas.microsoft.com/office/powerpoint/2010/main" val="4611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Behavioral Approach</a:t>
            </a:r>
          </a:p>
        </p:txBody>
      </p:sp>
      <p:sp>
        <p:nvSpPr>
          <p:cNvPr id="3" name="Content Placeholder 2"/>
          <p:cNvSpPr>
            <a:spLocks noGrp="1"/>
          </p:cNvSpPr>
          <p:nvPr>
            <p:ph idx="1"/>
          </p:nvPr>
        </p:nvSpPr>
        <p:spPr/>
        <p:txBody>
          <a:bodyPr/>
          <a:lstStyle/>
          <a:p>
            <a:r>
              <a:rPr lang="en-US" dirty="0">
                <a:solidFill>
                  <a:schemeClr val="accent2"/>
                </a:solidFill>
              </a:rPr>
              <a:t>The following are the major limitations of the behavioral approach.</a:t>
            </a:r>
          </a:p>
          <a:p>
            <a:pPr marL="342900" indent="-342900">
              <a:buFont typeface="Wingdings" pitchFamily="2" charset="2"/>
              <a:buChar char="§"/>
            </a:pPr>
            <a:r>
              <a:rPr lang="en-GB" dirty="0" err="1"/>
              <a:t>Behavioral</a:t>
            </a:r>
            <a:r>
              <a:rPr lang="en-GB" dirty="0"/>
              <a:t> approaches do not cover the situational variables which greatly affect leadership success/failure. </a:t>
            </a:r>
            <a:endParaRPr lang="en-US" dirty="0"/>
          </a:p>
          <a:p>
            <a:pPr marL="342900" indent="-342900">
              <a:buFont typeface="Wingdings" pitchFamily="2" charset="2"/>
              <a:buChar char="§"/>
            </a:pPr>
            <a:r>
              <a:rPr lang="en-GB" dirty="0"/>
              <a:t>Leaders cannot that much easily adapt to a given situation. Adaptability to the situations overly stated. </a:t>
            </a:r>
            <a:endParaRPr lang="en-US" dirty="0"/>
          </a:p>
          <a:p>
            <a:pPr marL="342900" indent="-342900">
              <a:buFont typeface="Wingdings" pitchFamily="2" charset="2"/>
              <a:buChar char="§"/>
            </a:pPr>
            <a:r>
              <a:rPr lang="en-GB" dirty="0"/>
              <a:t>They do not explain clearly on how </a:t>
            </a:r>
            <a:r>
              <a:rPr lang="en-GB" dirty="0" err="1"/>
              <a:t>behavioral</a:t>
            </a:r>
            <a:r>
              <a:rPr lang="en-GB" dirty="0"/>
              <a:t> theory can be used in different cultural contexts/situations. </a:t>
            </a:r>
            <a:endParaRPr lang="en-US" dirty="0"/>
          </a:p>
          <a:p>
            <a:endParaRPr lang="en-US" dirty="0"/>
          </a:p>
        </p:txBody>
      </p:sp>
    </p:spTree>
    <p:extLst>
      <p:ext uri="{BB962C8B-B14F-4D97-AF65-F5344CB8AC3E}">
        <p14:creationId xmlns:p14="http://schemas.microsoft.com/office/powerpoint/2010/main" val="196290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Contingency Approach </a:t>
            </a:r>
          </a:p>
        </p:txBody>
      </p:sp>
      <p:sp>
        <p:nvSpPr>
          <p:cNvPr id="3" name="Content Placeholder 2"/>
          <p:cNvSpPr>
            <a:spLocks noGrp="1"/>
          </p:cNvSpPr>
          <p:nvPr>
            <p:ph idx="1"/>
          </p:nvPr>
        </p:nvSpPr>
        <p:spPr/>
        <p:txBody>
          <a:bodyPr/>
          <a:lstStyle/>
          <a:p>
            <a:r>
              <a:rPr lang="en-US" dirty="0"/>
              <a:t>The trait and behavioral models tried to find characteristics that apply in most leadership situations. In contrast, contingency leadership approach identifies variables that permit certain leadership characteristics and behaviors to be effective in the given situations.</a:t>
            </a:r>
          </a:p>
        </p:txBody>
      </p:sp>
    </p:spTree>
    <p:extLst>
      <p:ext uri="{BB962C8B-B14F-4D97-AF65-F5344CB8AC3E}">
        <p14:creationId xmlns:p14="http://schemas.microsoft.com/office/powerpoint/2010/main" val="105572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 Fiedler's Contingency Theory</a:t>
            </a:r>
          </a:p>
        </p:txBody>
      </p:sp>
      <p:sp>
        <p:nvSpPr>
          <p:cNvPr id="3" name="Content Placeholder 2"/>
          <p:cNvSpPr>
            <a:spLocks noGrp="1"/>
          </p:cNvSpPr>
          <p:nvPr>
            <p:ph idx="1"/>
          </p:nvPr>
        </p:nvSpPr>
        <p:spPr/>
        <p:txBody>
          <a:bodyPr/>
          <a:lstStyle/>
          <a:p>
            <a:r>
              <a:rPr lang="en-US" dirty="0"/>
              <a:t>Fielder's model is called a 'contingency' model because the leader's effectiveness is partially contingent on three major situational variables. These variables are viewed as attributes (low-high, present-absent) rather than continuous. They are (i) leader member relations (ii) the task structure and (iii) the leader's position power.</a:t>
            </a:r>
          </a:p>
        </p:txBody>
      </p:sp>
    </p:spTree>
    <p:extLst>
      <p:ext uri="{BB962C8B-B14F-4D97-AF65-F5344CB8AC3E}">
        <p14:creationId xmlns:p14="http://schemas.microsoft.com/office/powerpoint/2010/main" val="209659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P-G Theory </a:t>
            </a:r>
          </a:p>
        </p:txBody>
      </p:sp>
      <p:sp>
        <p:nvSpPr>
          <p:cNvPr id="3" name="Content Placeholder 2"/>
          <p:cNvSpPr>
            <a:spLocks noGrp="1"/>
          </p:cNvSpPr>
          <p:nvPr>
            <p:ph idx="1"/>
          </p:nvPr>
        </p:nvSpPr>
        <p:spPr/>
        <p:txBody>
          <a:bodyPr/>
          <a:lstStyle/>
          <a:p>
            <a:r>
              <a:rPr lang="en-US" dirty="0"/>
              <a:t>This theory has been developed by Robert J. House. The P-G theory takes key elements from Ohio state leadership research on initiating structure and consideration and the expectancy theory of motivation developed by Victor H. Vroom. This theory is more elaborate than the Fiedler's contingency model.</a:t>
            </a:r>
          </a:p>
        </p:txBody>
      </p:sp>
    </p:spTree>
    <p:extLst>
      <p:ext uri="{BB962C8B-B14F-4D97-AF65-F5344CB8AC3E}">
        <p14:creationId xmlns:p14="http://schemas.microsoft.com/office/powerpoint/2010/main" val="131398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Premises in the Model: The Gist</a:t>
            </a:r>
          </a:p>
        </p:txBody>
      </p:sp>
      <p:sp>
        <p:nvSpPr>
          <p:cNvPr id="3" name="Content Placeholder 2"/>
          <p:cNvSpPr>
            <a:spLocks noGrp="1"/>
          </p:cNvSpPr>
          <p:nvPr>
            <p:ph idx="1"/>
          </p:nvPr>
        </p:nvSpPr>
        <p:spPr/>
        <p:txBody>
          <a:bodyPr/>
          <a:lstStyle/>
          <a:p>
            <a:r>
              <a:rPr lang="en-US" dirty="0"/>
              <a:t>In short, the leader should: 1. Clear paths, 2. Clarify goals, 3. Provide support, 4. Provide rewards, and 5. Analyze the situation, task and employee needs.</a:t>
            </a:r>
          </a:p>
          <a:p>
            <a:r>
              <a:rPr lang="en-US" dirty="0">
                <a:solidFill>
                  <a:schemeClr val="accent2"/>
                </a:solidFill>
              </a:rPr>
              <a:t>Leader's Behavior/Style</a:t>
            </a:r>
          </a:p>
          <a:p>
            <a:pPr marL="342900" indent="-342900">
              <a:buFont typeface="Wingdings" pitchFamily="2" charset="2"/>
              <a:buChar char="§"/>
            </a:pPr>
            <a:r>
              <a:rPr lang="en-US" dirty="0" smtClean="0"/>
              <a:t>Directive </a:t>
            </a:r>
            <a:r>
              <a:rPr lang="en-US" dirty="0"/>
              <a:t>Style</a:t>
            </a:r>
          </a:p>
          <a:p>
            <a:pPr marL="342900" indent="-342900">
              <a:buFont typeface="Wingdings" pitchFamily="2" charset="2"/>
              <a:buChar char="§"/>
            </a:pPr>
            <a:r>
              <a:rPr lang="en-US" dirty="0" smtClean="0"/>
              <a:t>Supportive </a:t>
            </a:r>
            <a:r>
              <a:rPr lang="en-US" dirty="0"/>
              <a:t>Style</a:t>
            </a:r>
          </a:p>
          <a:p>
            <a:pPr marL="342900" indent="-342900">
              <a:buFont typeface="Wingdings" pitchFamily="2" charset="2"/>
              <a:buChar char="§"/>
            </a:pPr>
            <a:r>
              <a:rPr lang="en-US" dirty="0" smtClean="0"/>
              <a:t>Participative </a:t>
            </a:r>
            <a:r>
              <a:rPr lang="en-US" dirty="0"/>
              <a:t>Style</a:t>
            </a:r>
          </a:p>
          <a:p>
            <a:pPr marL="342900" indent="-342900">
              <a:buFont typeface="Wingdings" pitchFamily="2" charset="2"/>
              <a:buChar char="§"/>
            </a:pPr>
            <a:r>
              <a:rPr lang="en-US" dirty="0" smtClean="0"/>
              <a:t>Achievement-oriented </a:t>
            </a:r>
            <a:r>
              <a:rPr lang="en-US" dirty="0"/>
              <a:t>Style</a:t>
            </a:r>
          </a:p>
          <a:p>
            <a:endParaRPr lang="en-US" dirty="0"/>
          </a:p>
        </p:txBody>
      </p:sp>
    </p:spTree>
    <p:extLst>
      <p:ext uri="{BB962C8B-B14F-4D97-AF65-F5344CB8AC3E}">
        <p14:creationId xmlns:p14="http://schemas.microsoft.com/office/powerpoint/2010/main" val="276483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Situational Factors </a:t>
            </a:r>
          </a:p>
        </p:txBody>
      </p:sp>
      <p:sp>
        <p:nvSpPr>
          <p:cNvPr id="3" name="Content Placeholder 2"/>
          <p:cNvSpPr>
            <a:spLocks noGrp="1"/>
          </p:cNvSpPr>
          <p:nvPr>
            <p:ph idx="1"/>
          </p:nvPr>
        </p:nvSpPr>
        <p:spPr/>
        <p:txBody>
          <a:bodyPr/>
          <a:lstStyle/>
          <a:p>
            <a:r>
              <a:rPr lang="en-US" dirty="0"/>
              <a:t>Above four different styles are not independent, rather they are contingent upon two basic types of situational factors. They are:</a:t>
            </a:r>
          </a:p>
          <a:p>
            <a:pPr marL="514350" indent="-514350">
              <a:buFont typeface="+mj-lt"/>
              <a:buAutoNum type="romanLcPeriod"/>
            </a:pPr>
            <a:r>
              <a:rPr lang="en-US" dirty="0" smtClean="0"/>
              <a:t>Work </a:t>
            </a:r>
            <a:r>
              <a:rPr lang="en-US" dirty="0"/>
              <a:t>Environment Factors </a:t>
            </a:r>
          </a:p>
          <a:p>
            <a:pPr marL="514350" indent="-514350">
              <a:buFont typeface="+mj-lt"/>
              <a:buAutoNum type="romanLcPeriod"/>
            </a:pPr>
            <a:r>
              <a:rPr lang="en-US" dirty="0" smtClean="0"/>
              <a:t>Characteristics </a:t>
            </a:r>
            <a:r>
              <a:rPr lang="en-US" dirty="0"/>
              <a:t>of Subordinates </a:t>
            </a:r>
          </a:p>
          <a:p>
            <a:endParaRPr lang="en-US" dirty="0"/>
          </a:p>
        </p:txBody>
      </p:sp>
    </p:spTree>
    <p:extLst>
      <p:ext uri="{BB962C8B-B14F-4D97-AF65-F5344CB8AC3E}">
        <p14:creationId xmlns:p14="http://schemas.microsoft.com/office/powerpoint/2010/main" val="5022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 of Contingency Approach </a:t>
            </a:r>
          </a:p>
        </p:txBody>
      </p:sp>
      <p:sp>
        <p:nvSpPr>
          <p:cNvPr id="3" name="Content Placeholder 2"/>
          <p:cNvSpPr>
            <a:spLocks noGrp="1"/>
          </p:cNvSpPr>
          <p:nvPr>
            <p:ph idx="1"/>
          </p:nvPr>
        </p:nvSpPr>
        <p:spPr/>
        <p:txBody>
          <a:bodyPr/>
          <a:lstStyle/>
          <a:p>
            <a:r>
              <a:rPr lang="en-US" dirty="0">
                <a:solidFill>
                  <a:schemeClr val="accent2"/>
                </a:solidFill>
              </a:rPr>
              <a:t>The following are the major contributions of the contingency approach.</a:t>
            </a:r>
          </a:p>
          <a:p>
            <a:pPr marL="342900" indent="-342900">
              <a:buFont typeface="Wingdings" pitchFamily="2" charset="2"/>
              <a:buChar char="§"/>
            </a:pPr>
            <a:r>
              <a:rPr lang="en-GB" dirty="0"/>
              <a:t>Contingency approaches have offered a new/unique approach which gives importance to situational complexities. </a:t>
            </a:r>
            <a:endParaRPr lang="en-US" dirty="0"/>
          </a:p>
          <a:p>
            <a:pPr marL="342900" indent="-342900">
              <a:buFont typeface="Wingdings" pitchFamily="2" charset="2"/>
              <a:buChar char="§"/>
            </a:pPr>
            <a:r>
              <a:rPr lang="en-GB" dirty="0"/>
              <a:t>They help the managers to boost up their leadership and decision making skills. </a:t>
            </a:r>
            <a:endParaRPr lang="en-US" dirty="0"/>
          </a:p>
          <a:p>
            <a:pPr marL="342900" indent="-342900">
              <a:buFont typeface="Wingdings" pitchFamily="2" charset="2"/>
              <a:buChar char="§"/>
            </a:pPr>
            <a:r>
              <a:rPr lang="en-GB" dirty="0"/>
              <a:t>They help managers and employees to know why 'one best style' is not always possible. </a:t>
            </a: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301396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Contingency Approach</a:t>
            </a:r>
          </a:p>
        </p:txBody>
      </p:sp>
      <p:sp>
        <p:nvSpPr>
          <p:cNvPr id="3" name="Content Placeholder 2"/>
          <p:cNvSpPr>
            <a:spLocks noGrp="1"/>
          </p:cNvSpPr>
          <p:nvPr>
            <p:ph idx="1"/>
          </p:nvPr>
        </p:nvSpPr>
        <p:spPr/>
        <p:txBody>
          <a:bodyPr/>
          <a:lstStyle/>
          <a:p>
            <a:r>
              <a:rPr lang="en-US" dirty="0">
                <a:solidFill>
                  <a:schemeClr val="accent2"/>
                </a:solidFill>
              </a:rPr>
              <a:t>The following are the notable limitations of the contingency approach.</a:t>
            </a:r>
          </a:p>
          <a:p>
            <a:pPr marL="342900" indent="-342900">
              <a:buFont typeface="Wingdings" pitchFamily="2" charset="2"/>
              <a:buChar char="§"/>
            </a:pPr>
            <a:r>
              <a:rPr lang="en-US" dirty="0" smtClean="0"/>
              <a:t>Contingency </a:t>
            </a:r>
            <a:r>
              <a:rPr lang="en-US" dirty="0"/>
              <a:t>approaches still lack proper search support. It is still to wait for that result. </a:t>
            </a:r>
          </a:p>
          <a:p>
            <a:pPr marL="342900" indent="-342900">
              <a:buFont typeface="Wingdings" pitchFamily="2" charset="2"/>
              <a:buChar char="§"/>
            </a:pPr>
            <a:r>
              <a:rPr lang="en-US" dirty="0" smtClean="0"/>
              <a:t>They </a:t>
            </a:r>
            <a:r>
              <a:rPr lang="en-US" dirty="0"/>
              <a:t>are the most complex approach compared to trait and behavioral approaches. </a:t>
            </a:r>
          </a:p>
          <a:p>
            <a:pPr marL="342900" indent="-342900">
              <a:buFont typeface="Wingdings" pitchFamily="2" charset="2"/>
              <a:buChar char="§"/>
            </a:pPr>
            <a:r>
              <a:rPr lang="en-US" dirty="0" smtClean="0"/>
              <a:t>They </a:t>
            </a:r>
            <a:r>
              <a:rPr lang="en-US" dirty="0"/>
              <a:t>have also not fully covered all contingency variables faced by leaders/managers. They have only highlighted some of them.</a:t>
            </a:r>
          </a:p>
          <a:p>
            <a:endParaRPr lang="en-US" dirty="0"/>
          </a:p>
        </p:txBody>
      </p:sp>
    </p:spTree>
    <p:extLst>
      <p:ext uri="{BB962C8B-B14F-4D97-AF65-F5344CB8AC3E}">
        <p14:creationId xmlns:p14="http://schemas.microsoft.com/office/powerpoint/2010/main" val="203972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Differences</a:t>
            </a:r>
          </a:p>
        </p:txBody>
      </p:sp>
      <p:sp>
        <p:nvSpPr>
          <p:cNvPr id="3" name="Content Placeholder 2"/>
          <p:cNvSpPr>
            <a:spLocks noGrp="1"/>
          </p:cNvSpPr>
          <p:nvPr>
            <p:ph idx="1"/>
          </p:nvPr>
        </p:nvSpPr>
        <p:spPr/>
        <p:txBody>
          <a:bodyPr/>
          <a:lstStyle/>
          <a:p>
            <a:r>
              <a:rPr lang="x-none"/>
              <a:t>Human resource </a:t>
            </a:r>
            <a:r>
              <a:rPr lang="en-US" dirty="0"/>
              <a:t>is the most important resource of an organization. This is because all other organizational resources are mobilized by the human resource. Humans are different in nature, characteristics, traits, needs and goals. </a:t>
            </a:r>
            <a:r>
              <a:rPr lang="x-none"/>
              <a:t>They </a:t>
            </a:r>
            <a:r>
              <a:rPr lang="en-US" dirty="0"/>
              <a:t>are different to each other in terms of skill, </a:t>
            </a:r>
            <a:r>
              <a:rPr lang="x-none"/>
              <a:t>ability, attitudes, value, beliefs, </a:t>
            </a:r>
            <a:r>
              <a:rPr lang="en-US" dirty="0"/>
              <a:t>perception</a:t>
            </a:r>
            <a:r>
              <a:rPr lang="x-none"/>
              <a:t>, emotion, and social background.  </a:t>
            </a:r>
            <a:endParaRPr lang="en-US" dirty="0" smtClean="0"/>
          </a:p>
          <a:p>
            <a:r>
              <a:rPr lang="en-US" dirty="0"/>
              <a:t>Individual behavior is affected</a:t>
            </a:r>
            <a:r>
              <a:rPr lang="x-none"/>
              <a:t> by both </a:t>
            </a:r>
            <a:r>
              <a:rPr lang="en-US" dirty="0"/>
              <a:t>the </a:t>
            </a:r>
            <a:r>
              <a:rPr lang="x-none"/>
              <a:t>internal and external </a:t>
            </a:r>
            <a:r>
              <a:rPr lang="en-US" dirty="0"/>
              <a:t>factors or </a:t>
            </a:r>
            <a:r>
              <a:rPr lang="x-none"/>
              <a:t>stimuli. </a:t>
            </a:r>
            <a:endParaRPr lang="en-US" dirty="0"/>
          </a:p>
          <a:p>
            <a:r>
              <a:rPr lang="en-US" dirty="0"/>
              <a:t>1.	Internal factors </a:t>
            </a:r>
          </a:p>
          <a:p>
            <a:r>
              <a:rPr lang="en-US" dirty="0"/>
              <a:t>2.	External factors</a:t>
            </a:r>
          </a:p>
          <a:p>
            <a:endParaRPr lang="en-US" dirty="0"/>
          </a:p>
        </p:txBody>
      </p:sp>
    </p:spTree>
    <p:extLst>
      <p:ext uri="{BB962C8B-B14F-4D97-AF65-F5344CB8AC3E}">
        <p14:creationId xmlns:p14="http://schemas.microsoft.com/office/powerpoint/2010/main" val="363889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Contract</a:t>
            </a:r>
          </a:p>
        </p:txBody>
      </p:sp>
      <p:sp>
        <p:nvSpPr>
          <p:cNvPr id="3" name="Content Placeholder 2"/>
          <p:cNvSpPr>
            <a:spLocks noGrp="1"/>
          </p:cNvSpPr>
          <p:nvPr>
            <p:ph idx="1"/>
          </p:nvPr>
        </p:nvSpPr>
        <p:spPr/>
        <p:txBody>
          <a:bodyPr/>
          <a:lstStyle/>
          <a:p>
            <a:r>
              <a:rPr lang="en-US" dirty="0"/>
              <a:t>A psychological contract is an unwritten set of expectations between the employee and the organization.  It includes informal arrangements and relationship, mutual beliefs, common ground and perceptions between them. A psychological contract is based on mutual expectations, trust and respect. It is the responsibility of both the employee and the organization.  Both have separate responsibilities to guard against potential breaches of the contract.  </a:t>
            </a:r>
          </a:p>
          <a:p>
            <a:endParaRPr lang="en-US" dirty="0"/>
          </a:p>
        </p:txBody>
      </p:sp>
    </p:spTree>
    <p:extLst>
      <p:ext uri="{BB962C8B-B14F-4D97-AF65-F5344CB8AC3E}">
        <p14:creationId xmlns:p14="http://schemas.microsoft.com/office/powerpoint/2010/main" val="373642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a:t>
            </a:r>
            <a:r>
              <a:rPr lang="en-US" dirty="0"/>
              <a:t>/ Characteristics of Leadership</a:t>
            </a:r>
          </a:p>
        </p:txBody>
      </p:sp>
      <p:sp>
        <p:nvSpPr>
          <p:cNvPr id="3" name="Content Placeholder 2"/>
          <p:cNvSpPr>
            <a:spLocks noGrp="1"/>
          </p:cNvSpPr>
          <p:nvPr>
            <p:ph idx="1"/>
          </p:nvPr>
        </p:nvSpPr>
        <p:spPr/>
        <p:txBody>
          <a:bodyPr>
            <a:normAutofit/>
          </a:bodyPr>
          <a:lstStyle/>
          <a:p>
            <a:pPr marL="685800" indent="-685800" algn="l">
              <a:lnSpc>
                <a:spcPct val="100000"/>
              </a:lnSpc>
              <a:spcBef>
                <a:spcPts val="600"/>
              </a:spcBef>
              <a:buNone/>
            </a:pPr>
            <a:r>
              <a:rPr lang="en-US" dirty="0">
                <a:solidFill>
                  <a:schemeClr val="accent2"/>
                </a:solidFill>
              </a:rPr>
              <a:t>The following are the nature/characteristics of leadership/ are as follows: </a:t>
            </a:r>
          </a:p>
          <a:p>
            <a:pPr marL="685800" indent="-685800" algn="l">
              <a:lnSpc>
                <a:spcPct val="100000"/>
              </a:lnSpc>
              <a:spcBef>
                <a:spcPts val="600"/>
              </a:spcBef>
              <a:buNone/>
            </a:pPr>
            <a:r>
              <a:rPr lang="en-US" dirty="0" smtClean="0"/>
              <a:t>1</a:t>
            </a:r>
            <a:r>
              <a:rPr lang="en-US" dirty="0"/>
              <a:t>.	Interpersonal influence</a:t>
            </a:r>
          </a:p>
          <a:p>
            <a:pPr marL="685800" indent="-685800" algn="l">
              <a:lnSpc>
                <a:spcPct val="100000"/>
              </a:lnSpc>
              <a:spcBef>
                <a:spcPts val="600"/>
              </a:spcBef>
              <a:buNone/>
            </a:pPr>
            <a:r>
              <a:rPr lang="en-US" dirty="0"/>
              <a:t>2.	Leaders and followers</a:t>
            </a:r>
          </a:p>
          <a:p>
            <a:pPr marL="685800" indent="-685800" algn="l">
              <a:lnSpc>
                <a:spcPct val="100000"/>
              </a:lnSpc>
              <a:spcBef>
                <a:spcPts val="600"/>
              </a:spcBef>
              <a:buNone/>
            </a:pPr>
            <a:r>
              <a:rPr lang="en-US" dirty="0"/>
              <a:t>3.	Common goal</a:t>
            </a:r>
          </a:p>
          <a:p>
            <a:pPr marL="685800" indent="-685800" algn="l">
              <a:lnSpc>
                <a:spcPct val="100000"/>
              </a:lnSpc>
              <a:spcBef>
                <a:spcPts val="600"/>
              </a:spcBef>
              <a:buNone/>
            </a:pPr>
            <a:r>
              <a:rPr lang="en-US" dirty="0"/>
              <a:t>4.	Continuous process</a:t>
            </a:r>
          </a:p>
          <a:p>
            <a:pPr marL="685800" indent="-685800" algn="l">
              <a:lnSpc>
                <a:spcPct val="100000"/>
              </a:lnSpc>
              <a:spcBef>
                <a:spcPts val="600"/>
              </a:spcBef>
              <a:buNone/>
            </a:pPr>
            <a:r>
              <a:rPr lang="en-US" dirty="0"/>
              <a:t>5.	Situation based</a:t>
            </a:r>
          </a:p>
          <a:p>
            <a:pPr marL="685800" indent="-685800" algn="l">
              <a:lnSpc>
                <a:spcPct val="100000"/>
              </a:lnSpc>
              <a:spcBef>
                <a:spcPts val="600"/>
              </a:spcBef>
              <a:buNone/>
            </a:pPr>
            <a:r>
              <a:rPr lang="en-US" dirty="0"/>
              <a:t>6.	Influence than power</a:t>
            </a:r>
          </a:p>
          <a:p>
            <a:pPr marL="685800" indent="-685800" algn="l">
              <a:lnSpc>
                <a:spcPct val="100000"/>
              </a:lnSpc>
              <a:spcBef>
                <a:spcPts val="600"/>
              </a:spcBef>
              <a:buNone/>
            </a:pPr>
            <a:r>
              <a:rPr lang="en-US" dirty="0"/>
              <a:t>7.	Blend of inspiration, motivation and communication</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30999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Solutions of Breach of Psychological Contracts</a:t>
            </a:r>
          </a:p>
        </p:txBody>
      </p:sp>
      <p:sp>
        <p:nvSpPr>
          <p:cNvPr id="3" name="Content Placeholder 2"/>
          <p:cNvSpPr>
            <a:spLocks noGrp="1"/>
          </p:cNvSpPr>
          <p:nvPr>
            <p:ph idx="1"/>
          </p:nvPr>
        </p:nvSpPr>
        <p:spPr/>
        <p:txBody>
          <a:bodyPr/>
          <a:lstStyle/>
          <a:p>
            <a:r>
              <a:rPr lang="en-US" dirty="0">
                <a:solidFill>
                  <a:schemeClr val="accent2"/>
                </a:solidFill>
              </a:rPr>
              <a:t>They can be expressed in short as below: </a:t>
            </a:r>
          </a:p>
          <a:p>
            <a:r>
              <a:rPr lang="en-US" dirty="0"/>
              <a:t>1.	Expected problems </a:t>
            </a:r>
          </a:p>
          <a:p>
            <a:r>
              <a:rPr lang="en-US" dirty="0"/>
              <a:t>2.	Solutions</a:t>
            </a:r>
          </a:p>
          <a:p>
            <a:endParaRPr lang="en-US" dirty="0"/>
          </a:p>
        </p:txBody>
      </p:sp>
    </p:spTree>
    <p:extLst>
      <p:ext uri="{BB962C8B-B14F-4D97-AF65-F5344CB8AC3E}">
        <p14:creationId xmlns:p14="http://schemas.microsoft.com/office/powerpoint/2010/main" val="409700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Dimensions/Elements/Features of Psychological Contract </a:t>
            </a:r>
          </a:p>
        </p:txBody>
      </p:sp>
      <p:sp>
        <p:nvSpPr>
          <p:cNvPr id="3" name="Content Placeholder 2"/>
          <p:cNvSpPr>
            <a:spLocks noGrp="1"/>
          </p:cNvSpPr>
          <p:nvPr>
            <p:ph idx="1"/>
          </p:nvPr>
        </p:nvSpPr>
        <p:spPr/>
        <p:txBody>
          <a:bodyPr/>
          <a:lstStyle/>
          <a:p>
            <a:r>
              <a:rPr lang="en-US" dirty="0">
                <a:solidFill>
                  <a:schemeClr val="accent2"/>
                </a:solidFill>
              </a:rPr>
              <a:t>It has a number of complex dimensions, notably. </a:t>
            </a:r>
          </a:p>
          <a:p>
            <a:r>
              <a:rPr lang="en-US" dirty="0"/>
              <a:t>1.	Series of mutual obligation </a:t>
            </a:r>
          </a:p>
          <a:p>
            <a:r>
              <a:rPr lang="en-US" dirty="0"/>
              <a:t>2.	Two parties are involved </a:t>
            </a:r>
          </a:p>
          <a:p>
            <a:r>
              <a:rPr lang="en-US" dirty="0"/>
              <a:t>3.	Perception of two sides </a:t>
            </a:r>
          </a:p>
          <a:p>
            <a:r>
              <a:rPr lang="en-US" dirty="0"/>
              <a:t>4.	Changeable in nature </a:t>
            </a:r>
          </a:p>
          <a:p>
            <a:r>
              <a:rPr lang="en-US" dirty="0"/>
              <a:t>5.	Never written or formalized</a:t>
            </a:r>
          </a:p>
          <a:p>
            <a:endParaRPr lang="en-US" dirty="0"/>
          </a:p>
        </p:txBody>
      </p:sp>
    </p:spTree>
    <p:extLst>
      <p:ext uri="{BB962C8B-B14F-4D97-AF65-F5344CB8AC3E}">
        <p14:creationId xmlns:p14="http://schemas.microsoft.com/office/powerpoint/2010/main" val="335646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Group</a:t>
            </a:r>
          </a:p>
        </p:txBody>
      </p:sp>
      <p:sp>
        <p:nvSpPr>
          <p:cNvPr id="3" name="Content Placeholder 2"/>
          <p:cNvSpPr>
            <a:spLocks noGrp="1"/>
          </p:cNvSpPr>
          <p:nvPr>
            <p:ph idx="1"/>
          </p:nvPr>
        </p:nvSpPr>
        <p:spPr/>
        <p:txBody>
          <a:bodyPr/>
          <a:lstStyle/>
          <a:p>
            <a:r>
              <a:rPr lang="en-US" dirty="0"/>
              <a:t>A group can be defined as two or more individuals (interacting and interdependent) who come together to achieve particular (common) goal(s). In other words, a group is the combination of individuals, who have regular contact and frequent interaction, mutual influence, common feeling of companionship. They work together in the above stated basis to achieve common set of goal(s). Similarly, a work group </a:t>
            </a:r>
            <a:r>
              <a:rPr lang="en-US" dirty="0" err="1"/>
              <a:t>behaviour</a:t>
            </a:r>
            <a:r>
              <a:rPr lang="en-US" dirty="0"/>
              <a:t> can be stated as a course of action a group takes as a family.</a:t>
            </a:r>
          </a:p>
          <a:p>
            <a:endParaRPr lang="en-US" dirty="0"/>
          </a:p>
        </p:txBody>
      </p:sp>
    </p:spTree>
    <p:extLst>
      <p:ext uri="{BB962C8B-B14F-4D97-AF65-F5344CB8AC3E}">
        <p14:creationId xmlns:p14="http://schemas.microsoft.com/office/powerpoint/2010/main" val="199252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Features/Characteristics of Group</a:t>
            </a:r>
          </a:p>
        </p:txBody>
      </p:sp>
      <p:sp>
        <p:nvSpPr>
          <p:cNvPr id="3" name="Content Placeholder 2"/>
          <p:cNvSpPr>
            <a:spLocks noGrp="1"/>
          </p:cNvSpPr>
          <p:nvPr>
            <p:ph idx="1"/>
          </p:nvPr>
        </p:nvSpPr>
        <p:spPr/>
        <p:txBody>
          <a:bodyPr/>
          <a:lstStyle/>
          <a:p>
            <a:r>
              <a:rPr lang="en-US" dirty="0" smtClean="0">
                <a:solidFill>
                  <a:schemeClr val="accent2"/>
                </a:solidFill>
              </a:rPr>
              <a:t>Important </a:t>
            </a:r>
            <a:r>
              <a:rPr lang="en-US" dirty="0">
                <a:solidFill>
                  <a:schemeClr val="accent2"/>
                </a:solidFill>
              </a:rPr>
              <a:t>features of functional groups are as below: </a:t>
            </a:r>
          </a:p>
          <a:p>
            <a:r>
              <a:rPr lang="en-US" dirty="0"/>
              <a:t>1.	Collection of two or more people</a:t>
            </a:r>
          </a:p>
          <a:p>
            <a:r>
              <a:rPr lang="en-US" dirty="0"/>
              <a:t>2.	Common goal or interest</a:t>
            </a:r>
          </a:p>
          <a:p>
            <a:r>
              <a:rPr lang="en-US" dirty="0"/>
              <a:t>3.	Interaction and interdependent</a:t>
            </a:r>
          </a:p>
          <a:p>
            <a:r>
              <a:rPr lang="en-US" dirty="0"/>
              <a:t>4.	Collective identity</a:t>
            </a:r>
          </a:p>
          <a:p>
            <a:r>
              <a:rPr lang="en-US" dirty="0"/>
              <a:t>5.	A stable structure</a:t>
            </a:r>
          </a:p>
          <a:p>
            <a:endParaRPr lang="en-US" dirty="0"/>
          </a:p>
        </p:txBody>
      </p:sp>
    </p:spTree>
    <p:extLst>
      <p:ext uri="{BB962C8B-B14F-4D97-AF65-F5344CB8AC3E}">
        <p14:creationId xmlns:p14="http://schemas.microsoft.com/office/powerpoint/2010/main" val="30476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Group Formation </a:t>
            </a:r>
            <a:r>
              <a:rPr lang="en-US" dirty="0" smtClean="0"/>
              <a:t/>
            </a:r>
            <a:br>
              <a:rPr lang="en-US" dirty="0" smtClean="0"/>
            </a:br>
            <a:r>
              <a:rPr lang="en-US" dirty="0" smtClean="0"/>
              <a:t>(</a:t>
            </a:r>
            <a:r>
              <a:rPr lang="en-US" dirty="0"/>
              <a:t>Importance of Group)</a:t>
            </a:r>
          </a:p>
        </p:txBody>
      </p:sp>
      <p:sp>
        <p:nvSpPr>
          <p:cNvPr id="3" name="Content Placeholder 2"/>
          <p:cNvSpPr>
            <a:spLocks noGrp="1"/>
          </p:cNvSpPr>
          <p:nvPr>
            <p:ph idx="1"/>
          </p:nvPr>
        </p:nvSpPr>
        <p:spPr/>
        <p:txBody>
          <a:bodyPr/>
          <a:lstStyle/>
          <a:p>
            <a:r>
              <a:rPr lang="en-US" dirty="0">
                <a:solidFill>
                  <a:schemeClr val="accent2"/>
                </a:solidFill>
              </a:rPr>
              <a:t>The most important reasons for group formation </a:t>
            </a:r>
            <a:r>
              <a:rPr lang="en-US" dirty="0" smtClean="0">
                <a:solidFill>
                  <a:schemeClr val="accent2"/>
                </a:solidFill>
              </a:rPr>
              <a:t>are:</a:t>
            </a:r>
            <a:endParaRPr lang="en-US" dirty="0">
              <a:solidFill>
                <a:schemeClr val="accent2"/>
              </a:solidFill>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851" y="3243646"/>
            <a:ext cx="9058649" cy="30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69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Group Development</a:t>
            </a:r>
          </a:p>
        </p:txBody>
      </p:sp>
      <p:sp>
        <p:nvSpPr>
          <p:cNvPr id="3" name="Content Placeholder 2"/>
          <p:cNvSpPr>
            <a:spLocks noGrp="1"/>
          </p:cNvSpPr>
          <p:nvPr>
            <p:ph idx="1"/>
          </p:nvPr>
        </p:nvSpPr>
        <p:spPr/>
        <p:txBody>
          <a:bodyPr/>
          <a:lstStyle/>
          <a:p>
            <a:r>
              <a:rPr lang="en-US" dirty="0" smtClean="0">
                <a:solidFill>
                  <a:schemeClr val="accent2"/>
                </a:solidFill>
              </a:rPr>
              <a:t>The stages of group development are:</a:t>
            </a:r>
            <a:endParaRPr lang="en-US" dirty="0">
              <a:solidFill>
                <a:schemeClr val="accent2"/>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18703"/>
          <a:stretch>
            <a:fillRect/>
          </a:stretch>
        </p:blipFill>
        <p:spPr bwMode="auto">
          <a:xfrm>
            <a:off x="2141468" y="2948310"/>
            <a:ext cx="7902714" cy="229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11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t>Tuckman's</a:t>
            </a:r>
            <a:r>
              <a:rPr lang="en-US" sz="4400" dirty="0" smtClean="0"/>
              <a:t> </a:t>
            </a:r>
            <a:r>
              <a:rPr lang="en-US" sz="4400" dirty="0"/>
              <a:t>Five Stage Theory of Group Development </a:t>
            </a:r>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18703"/>
          <a:stretch>
            <a:fillRect/>
          </a:stretch>
        </p:blipFill>
        <p:spPr bwMode="auto">
          <a:xfrm>
            <a:off x="3948033" y="1872742"/>
            <a:ext cx="5397659" cy="457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77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or Types of Groups </a:t>
            </a:r>
          </a:p>
        </p:txBody>
      </p:sp>
      <p:sp>
        <p:nvSpPr>
          <p:cNvPr id="3" name="Content Placeholder 2"/>
          <p:cNvSpPr>
            <a:spLocks noGrp="1"/>
          </p:cNvSpPr>
          <p:nvPr>
            <p:ph idx="1"/>
          </p:nvPr>
        </p:nvSpPr>
        <p:spPr/>
        <p:txBody>
          <a:bodyPr>
            <a:normAutofit fontScale="92500" lnSpcReduction="10000"/>
          </a:bodyPr>
          <a:lstStyle/>
          <a:p>
            <a:r>
              <a:rPr lang="en-US" dirty="0"/>
              <a:t>In the working organizations there can be seen different types of groups. There are no hard and fast criteria to classify the work groups. For the purpose of simplicity, from the managerial point of view, they can be classified in two ways. </a:t>
            </a:r>
            <a:r>
              <a:rPr lang="en-US" i="1" dirty="0"/>
              <a:t>In other words, two types of groups coexist in every organization. They are: </a:t>
            </a:r>
            <a:endParaRPr lang="en-US" i="1" dirty="0" smtClean="0"/>
          </a:p>
          <a:p>
            <a:pPr marL="514350" indent="-514350">
              <a:buNone/>
            </a:pPr>
            <a:r>
              <a:rPr lang="en-US" dirty="0">
                <a:solidFill>
                  <a:schemeClr val="accent2"/>
                </a:solidFill>
              </a:rPr>
              <a:t>1.	Formal groups</a:t>
            </a:r>
          </a:p>
          <a:p>
            <a:pPr marL="1028700" indent="-514350">
              <a:buNone/>
            </a:pPr>
            <a:r>
              <a:rPr lang="en-US" dirty="0"/>
              <a:t>a.	Command groups</a:t>
            </a:r>
          </a:p>
          <a:p>
            <a:pPr marL="1028700" indent="-514350">
              <a:buNone/>
            </a:pPr>
            <a:r>
              <a:rPr lang="en-US" dirty="0"/>
              <a:t>b.	Task groups</a:t>
            </a:r>
          </a:p>
          <a:p>
            <a:pPr marL="514350" indent="-514350">
              <a:buNone/>
            </a:pPr>
            <a:r>
              <a:rPr lang="en-US" dirty="0">
                <a:solidFill>
                  <a:schemeClr val="accent2"/>
                </a:solidFill>
              </a:rPr>
              <a:t>2.	Informal groups</a:t>
            </a:r>
          </a:p>
          <a:p>
            <a:pPr marL="1028700" indent="-514350">
              <a:buNone/>
            </a:pPr>
            <a:r>
              <a:rPr lang="en-US" dirty="0"/>
              <a:t>a.	Interest groups </a:t>
            </a:r>
          </a:p>
          <a:p>
            <a:pPr marL="1028700" indent="-514350">
              <a:buNone/>
            </a:pPr>
            <a:r>
              <a:rPr lang="en-US" dirty="0"/>
              <a:t>b.	Friendship </a:t>
            </a:r>
            <a:r>
              <a:rPr lang="en-US" dirty="0" smtClean="0"/>
              <a:t>groups</a:t>
            </a:r>
            <a:endParaRPr lang="en-US" dirty="0"/>
          </a:p>
        </p:txBody>
      </p:sp>
    </p:spTree>
    <p:extLst>
      <p:ext uri="{BB962C8B-B14F-4D97-AF65-F5344CB8AC3E}">
        <p14:creationId xmlns:p14="http://schemas.microsoft.com/office/powerpoint/2010/main" val="156582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Difference between Formal and Informal Groups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4837776"/>
              </p:ext>
            </p:extLst>
          </p:nvPr>
        </p:nvGraphicFramePr>
        <p:xfrm>
          <a:off x="1500187" y="1737609"/>
          <a:ext cx="8929688" cy="4730421"/>
        </p:xfrm>
        <a:graphic>
          <a:graphicData uri="http://schemas.openxmlformats.org/drawingml/2006/table">
            <a:tbl>
              <a:tblPr firstRow="1" firstCol="1" lastRow="1" lastCol="1" bandRow="1" bandCol="1">
                <a:tableStyleId>{F5AB1C69-6EDB-4FF4-983F-18BD219EF322}</a:tableStyleId>
              </a:tblPr>
              <a:tblGrid>
                <a:gridCol w="1897510"/>
                <a:gridCol w="3575017"/>
                <a:gridCol w="3457161"/>
              </a:tblGrid>
              <a:tr h="493357">
                <a:tc>
                  <a:txBody>
                    <a:bodyPr/>
                    <a:lstStyle/>
                    <a:p>
                      <a:pPr marL="90170" algn="ctr">
                        <a:lnSpc>
                          <a:spcPct val="110000"/>
                        </a:lnSpc>
                        <a:spcBef>
                          <a:spcPts val="100"/>
                        </a:spcBef>
                        <a:spcAft>
                          <a:spcPts val="100"/>
                        </a:spcAft>
                      </a:pPr>
                      <a:r>
                        <a:rPr lang="en-US" sz="1400">
                          <a:effectLst/>
                        </a:rPr>
                        <a:t>Bases of Differences</a:t>
                      </a:r>
                      <a:endParaRPr lang="en-US" sz="1400">
                        <a:effectLst/>
                        <a:latin typeface="Book Antiqua"/>
                        <a:ea typeface="Times New Roman"/>
                        <a:cs typeface="Times New Roman"/>
                      </a:endParaRPr>
                    </a:p>
                  </a:txBody>
                  <a:tcPr marL="99038" marR="99038" marT="0" marB="0" anchor="ctr"/>
                </a:tc>
                <a:tc>
                  <a:txBody>
                    <a:bodyPr/>
                    <a:lstStyle/>
                    <a:p>
                      <a:pPr marL="90170" algn="ctr">
                        <a:lnSpc>
                          <a:spcPct val="110000"/>
                        </a:lnSpc>
                        <a:spcBef>
                          <a:spcPts val="100"/>
                        </a:spcBef>
                        <a:spcAft>
                          <a:spcPts val="100"/>
                        </a:spcAft>
                      </a:pPr>
                      <a:r>
                        <a:rPr lang="en-US" sz="1400">
                          <a:effectLst/>
                        </a:rPr>
                        <a:t>Formal Group</a:t>
                      </a:r>
                      <a:endParaRPr lang="en-US" sz="1400">
                        <a:effectLst/>
                        <a:latin typeface="Book Antiqua"/>
                        <a:ea typeface="Times New Roman"/>
                        <a:cs typeface="Times New Roman"/>
                      </a:endParaRPr>
                    </a:p>
                  </a:txBody>
                  <a:tcPr marL="99038" marR="99038" marT="0" marB="0" anchor="ctr"/>
                </a:tc>
                <a:tc>
                  <a:txBody>
                    <a:bodyPr/>
                    <a:lstStyle/>
                    <a:p>
                      <a:pPr marL="90170" algn="ctr">
                        <a:lnSpc>
                          <a:spcPct val="110000"/>
                        </a:lnSpc>
                        <a:spcBef>
                          <a:spcPts val="100"/>
                        </a:spcBef>
                        <a:spcAft>
                          <a:spcPts val="100"/>
                        </a:spcAft>
                      </a:pPr>
                      <a:r>
                        <a:rPr lang="en-US" sz="1400">
                          <a:effectLst/>
                        </a:rPr>
                        <a:t>Informal Group</a:t>
                      </a:r>
                      <a:endParaRPr lang="en-US" sz="1400">
                        <a:effectLst/>
                        <a:latin typeface="Book Antiqua"/>
                        <a:ea typeface="Times New Roman"/>
                        <a:cs typeface="Times New Roman"/>
                      </a:endParaRPr>
                    </a:p>
                  </a:txBody>
                  <a:tcPr marL="99038" marR="99038" marT="0" marB="0" anchor="ctr"/>
                </a:tc>
              </a:tr>
              <a:tr h="459978">
                <a:tc>
                  <a:txBody>
                    <a:bodyPr/>
                    <a:lstStyle/>
                    <a:p>
                      <a:pPr marL="198120" indent="-198120" algn="just">
                        <a:lnSpc>
                          <a:spcPct val="110000"/>
                        </a:lnSpc>
                        <a:spcAft>
                          <a:spcPts val="0"/>
                        </a:spcAft>
                      </a:pPr>
                      <a:r>
                        <a:rPr lang="en-US" sz="1400">
                          <a:effectLst/>
                        </a:rPr>
                        <a:t>Objective</a:t>
                      </a:r>
                      <a:endParaRPr lang="en-US" sz="1400">
                        <a:effectLst/>
                        <a:latin typeface="Book Antiqua"/>
                        <a:ea typeface="Times New Roman"/>
                        <a:cs typeface="Times New Roman"/>
                      </a:endParaRPr>
                    </a:p>
                  </a:txBody>
                  <a:tcPr marL="99038" marR="99038" marT="0" marB="0"/>
                </a:tc>
                <a:tc>
                  <a:txBody>
                    <a:bodyPr/>
                    <a:lstStyle/>
                    <a:p>
                      <a:pPr algn="just">
                        <a:lnSpc>
                          <a:spcPct val="110000"/>
                        </a:lnSpc>
                        <a:spcAft>
                          <a:spcPts val="0"/>
                        </a:spcAft>
                      </a:pPr>
                      <a:r>
                        <a:rPr lang="en-US" sz="1400" dirty="0">
                          <a:effectLst/>
                        </a:rPr>
                        <a:t>It is created to achieve predetermined objectives.</a:t>
                      </a:r>
                      <a:endParaRPr lang="en-US" sz="1400" dirty="0">
                        <a:effectLst/>
                        <a:latin typeface="Book Antiqua"/>
                        <a:ea typeface="Times New Roman"/>
                        <a:cs typeface="Times New Roman"/>
                      </a:endParaRPr>
                    </a:p>
                  </a:txBody>
                  <a:tcPr marL="99038" marR="99038" marT="0" marB="0"/>
                </a:tc>
                <a:tc>
                  <a:txBody>
                    <a:bodyPr/>
                    <a:lstStyle/>
                    <a:p>
                      <a:pPr algn="just">
                        <a:lnSpc>
                          <a:spcPct val="110000"/>
                        </a:lnSpc>
                        <a:spcAft>
                          <a:spcPts val="0"/>
                        </a:spcAft>
                      </a:pPr>
                      <a:r>
                        <a:rPr lang="en-US" sz="1400">
                          <a:effectLst/>
                        </a:rPr>
                        <a:t>It has no predetermined objectives.</a:t>
                      </a:r>
                      <a:endParaRPr lang="en-US" sz="1400">
                        <a:effectLst/>
                        <a:latin typeface="Book Antiqua"/>
                        <a:ea typeface="Times New Roman"/>
                        <a:cs typeface="Times New Roman"/>
                      </a:endParaRPr>
                    </a:p>
                  </a:txBody>
                  <a:tcPr marL="99038" marR="99038" marT="0" marB="0"/>
                </a:tc>
              </a:tr>
              <a:tr h="1379933">
                <a:tc>
                  <a:txBody>
                    <a:bodyPr/>
                    <a:lstStyle/>
                    <a:p>
                      <a:pPr marL="198120" indent="-198120" algn="just">
                        <a:lnSpc>
                          <a:spcPct val="110000"/>
                        </a:lnSpc>
                        <a:spcAft>
                          <a:spcPts val="0"/>
                        </a:spcAft>
                      </a:pPr>
                      <a:r>
                        <a:rPr lang="en-US" sz="1400">
                          <a:effectLst/>
                        </a:rPr>
                        <a:t>Structure</a:t>
                      </a:r>
                      <a:endParaRPr lang="en-US" sz="1400">
                        <a:effectLst/>
                        <a:latin typeface="Book Antiqua"/>
                        <a:ea typeface="Times New Roman"/>
                        <a:cs typeface="Times New Roman"/>
                      </a:endParaRPr>
                    </a:p>
                  </a:txBody>
                  <a:tcPr marL="99038" marR="99038" marT="0" marB="0"/>
                </a:tc>
                <a:tc>
                  <a:txBody>
                    <a:bodyPr/>
                    <a:lstStyle/>
                    <a:p>
                      <a:pPr algn="just">
                        <a:lnSpc>
                          <a:spcPct val="110000"/>
                        </a:lnSpc>
                        <a:spcAft>
                          <a:spcPts val="0"/>
                        </a:spcAft>
                      </a:pPr>
                      <a:r>
                        <a:rPr lang="en-US" sz="1400" dirty="0">
                          <a:effectLst/>
                        </a:rPr>
                        <a:t>It shows an official hierarchy of relations. It refers to the structure of well defined authority and responsibility relationships.</a:t>
                      </a:r>
                      <a:endParaRPr lang="en-US" sz="1400" dirty="0">
                        <a:effectLst/>
                        <a:latin typeface="Book Antiqua"/>
                        <a:ea typeface="Times New Roman"/>
                        <a:cs typeface="Times New Roman"/>
                      </a:endParaRPr>
                    </a:p>
                  </a:txBody>
                  <a:tcPr marL="99038" marR="99038" marT="0" marB="0"/>
                </a:tc>
                <a:tc>
                  <a:txBody>
                    <a:bodyPr/>
                    <a:lstStyle/>
                    <a:p>
                      <a:pPr algn="just">
                        <a:lnSpc>
                          <a:spcPct val="110000"/>
                        </a:lnSpc>
                        <a:spcAft>
                          <a:spcPts val="0"/>
                        </a:spcAft>
                      </a:pPr>
                      <a:r>
                        <a:rPr lang="en-US" sz="1400" dirty="0">
                          <a:effectLst/>
                        </a:rPr>
                        <a:t>Its structure is based on human emotions and sentiments. It refers to the personal relationships which develop automatically when people work together.</a:t>
                      </a:r>
                      <a:endParaRPr lang="en-US" sz="1400" dirty="0">
                        <a:effectLst/>
                        <a:latin typeface="Book Antiqua"/>
                        <a:ea typeface="Times New Roman"/>
                        <a:cs typeface="Times New Roman"/>
                      </a:endParaRPr>
                    </a:p>
                  </a:txBody>
                  <a:tcPr marL="99038" marR="99038" marT="0" marB="0"/>
                </a:tc>
              </a:tr>
              <a:tr h="1007806">
                <a:tc>
                  <a:txBody>
                    <a:bodyPr/>
                    <a:lstStyle/>
                    <a:p>
                      <a:pPr marL="198120" indent="-198120" algn="just">
                        <a:lnSpc>
                          <a:spcPct val="110000"/>
                        </a:lnSpc>
                        <a:spcAft>
                          <a:spcPts val="0"/>
                        </a:spcAft>
                      </a:pPr>
                      <a:r>
                        <a:rPr lang="en-US" sz="1400">
                          <a:effectLst/>
                        </a:rPr>
                        <a:t>Formation</a:t>
                      </a:r>
                      <a:endParaRPr lang="en-US" sz="1400">
                        <a:effectLst/>
                        <a:latin typeface="Book Antiqua"/>
                        <a:ea typeface="Times New Roman"/>
                        <a:cs typeface="Times New Roman"/>
                      </a:endParaRPr>
                    </a:p>
                  </a:txBody>
                  <a:tcPr marL="99038" marR="99038" marT="0" marB="0"/>
                </a:tc>
                <a:tc>
                  <a:txBody>
                    <a:bodyPr/>
                    <a:lstStyle/>
                    <a:p>
                      <a:pPr algn="just">
                        <a:lnSpc>
                          <a:spcPct val="110000"/>
                        </a:lnSpc>
                        <a:spcAft>
                          <a:spcPts val="0"/>
                        </a:spcAft>
                      </a:pPr>
                      <a:r>
                        <a:rPr lang="en-US" sz="1400">
                          <a:effectLst/>
                        </a:rPr>
                        <a:t>Formal relations are well planned and are created deliberately.</a:t>
                      </a:r>
                      <a:endParaRPr lang="en-US" sz="1400">
                        <a:effectLst/>
                        <a:latin typeface="Book Antiqua"/>
                        <a:ea typeface="Times New Roman"/>
                        <a:cs typeface="Times New Roman"/>
                      </a:endParaRPr>
                    </a:p>
                  </a:txBody>
                  <a:tcPr marL="99038" marR="99038" marT="0" marB="0"/>
                </a:tc>
                <a:tc>
                  <a:txBody>
                    <a:bodyPr/>
                    <a:lstStyle/>
                    <a:p>
                      <a:pPr algn="just">
                        <a:lnSpc>
                          <a:spcPct val="110000"/>
                        </a:lnSpc>
                        <a:spcAft>
                          <a:spcPts val="0"/>
                        </a:spcAft>
                      </a:pPr>
                      <a:r>
                        <a:rPr lang="en-US" sz="1400" dirty="0">
                          <a:effectLst/>
                        </a:rPr>
                        <a:t>Informal relations are unplanned and they originate automatically.</a:t>
                      </a:r>
                      <a:endParaRPr lang="en-US" sz="1400" dirty="0">
                        <a:effectLst/>
                        <a:latin typeface="Book Antiqua"/>
                        <a:ea typeface="Times New Roman"/>
                        <a:cs typeface="Times New Roman"/>
                      </a:endParaRPr>
                    </a:p>
                  </a:txBody>
                  <a:tcPr marL="99038" marR="99038" marT="0" marB="0"/>
                </a:tc>
              </a:tr>
              <a:tr h="1379933">
                <a:tc>
                  <a:txBody>
                    <a:bodyPr/>
                    <a:lstStyle/>
                    <a:p>
                      <a:pPr algn="just">
                        <a:lnSpc>
                          <a:spcPct val="110000"/>
                        </a:lnSpc>
                        <a:spcAft>
                          <a:spcPts val="0"/>
                        </a:spcAft>
                      </a:pPr>
                      <a:r>
                        <a:rPr lang="en-US" sz="1400">
                          <a:effectLst/>
                        </a:rPr>
                        <a:t>Chain of command</a:t>
                      </a:r>
                      <a:endParaRPr lang="en-US" sz="1400">
                        <a:effectLst/>
                        <a:latin typeface="Book Antiqua"/>
                        <a:ea typeface="Times New Roman"/>
                        <a:cs typeface="Times New Roman"/>
                      </a:endParaRPr>
                    </a:p>
                  </a:txBody>
                  <a:tcPr marL="99038" marR="99038" marT="0" marB="0"/>
                </a:tc>
                <a:tc>
                  <a:txBody>
                    <a:bodyPr/>
                    <a:lstStyle/>
                    <a:p>
                      <a:pPr algn="just">
                        <a:lnSpc>
                          <a:spcPct val="110000"/>
                        </a:lnSpc>
                        <a:spcAft>
                          <a:spcPts val="0"/>
                        </a:spcAft>
                      </a:pPr>
                      <a:r>
                        <a:rPr lang="en-US" sz="1400">
                          <a:effectLst/>
                        </a:rPr>
                        <a:t>Formal group follows the official chain of command which can't be changed. Communication has to follow formal channels. They are fixed and compulsory.</a:t>
                      </a:r>
                      <a:endParaRPr lang="en-US" sz="1400">
                        <a:effectLst/>
                        <a:latin typeface="Book Antiqua"/>
                        <a:ea typeface="Times New Roman"/>
                        <a:cs typeface="Times New Roman"/>
                      </a:endParaRPr>
                    </a:p>
                  </a:txBody>
                  <a:tcPr marL="99038" marR="99038" marT="0" marB="0"/>
                </a:tc>
                <a:tc>
                  <a:txBody>
                    <a:bodyPr/>
                    <a:lstStyle/>
                    <a:p>
                      <a:pPr algn="just">
                        <a:lnSpc>
                          <a:spcPct val="110000"/>
                        </a:lnSpc>
                        <a:spcAft>
                          <a:spcPts val="0"/>
                        </a:spcAft>
                      </a:pPr>
                      <a:r>
                        <a:rPr lang="en-US" sz="1400" dirty="0">
                          <a:effectLst/>
                        </a:rPr>
                        <a:t>Informal group does not have a fixed chain of command. It is based on the sentiments of the members. There are no fixed patterns of communication.</a:t>
                      </a:r>
                      <a:endParaRPr lang="en-US" sz="1400" dirty="0">
                        <a:effectLst/>
                        <a:latin typeface="Book Antiqua"/>
                        <a:ea typeface="Times New Roman"/>
                        <a:cs typeface="Times New Roman"/>
                      </a:endParaRPr>
                    </a:p>
                  </a:txBody>
                  <a:tcPr marL="99038" marR="99038" marT="0" marB="0"/>
                </a:tc>
              </a:tr>
            </a:tbl>
          </a:graphicData>
        </a:graphic>
      </p:graphicFrame>
    </p:spTree>
    <p:extLst>
      <p:ext uri="{BB962C8B-B14F-4D97-AF65-F5344CB8AC3E}">
        <p14:creationId xmlns:p14="http://schemas.microsoft.com/office/powerpoint/2010/main" val="95831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Difference between Formal and Informal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4696714"/>
              </p:ext>
            </p:extLst>
          </p:nvPr>
        </p:nvGraphicFramePr>
        <p:xfrm>
          <a:off x="804864" y="1914174"/>
          <a:ext cx="10482262" cy="4023447"/>
        </p:xfrm>
        <a:graphic>
          <a:graphicData uri="http://schemas.openxmlformats.org/drawingml/2006/table">
            <a:tbl>
              <a:tblPr firstRow="1" firstCol="1" lastRow="1" lastCol="1" bandRow="1" bandCol="1">
                <a:tableStyleId>{F5AB1C69-6EDB-4FF4-983F-18BD219EF322}</a:tableStyleId>
              </a:tblPr>
              <a:tblGrid>
                <a:gridCol w="2227423"/>
                <a:gridCol w="4196594"/>
                <a:gridCol w="4058245"/>
              </a:tblGrid>
              <a:tr h="574519">
                <a:tc>
                  <a:txBody>
                    <a:bodyPr/>
                    <a:lstStyle/>
                    <a:p>
                      <a:pPr marL="90170" algn="ctr">
                        <a:lnSpc>
                          <a:spcPct val="110000"/>
                        </a:lnSpc>
                        <a:spcBef>
                          <a:spcPts val="100"/>
                        </a:spcBef>
                        <a:spcAft>
                          <a:spcPts val="100"/>
                        </a:spcAft>
                      </a:pPr>
                      <a:r>
                        <a:rPr lang="en-US" sz="1600" dirty="0">
                          <a:effectLst/>
                        </a:rPr>
                        <a:t>Bases of Differences</a:t>
                      </a:r>
                      <a:endParaRPr lang="en-US" sz="1600" dirty="0">
                        <a:effectLst/>
                        <a:latin typeface="Book Antiqua"/>
                        <a:ea typeface="Times New Roman"/>
                        <a:cs typeface="Times New Roman"/>
                      </a:endParaRPr>
                    </a:p>
                  </a:txBody>
                  <a:tcPr marL="115331" marR="115331" marT="0" marB="0" anchor="ctr"/>
                </a:tc>
                <a:tc>
                  <a:txBody>
                    <a:bodyPr/>
                    <a:lstStyle/>
                    <a:p>
                      <a:pPr marL="90170" algn="ctr">
                        <a:lnSpc>
                          <a:spcPct val="110000"/>
                        </a:lnSpc>
                        <a:spcBef>
                          <a:spcPts val="100"/>
                        </a:spcBef>
                        <a:spcAft>
                          <a:spcPts val="100"/>
                        </a:spcAft>
                      </a:pPr>
                      <a:r>
                        <a:rPr lang="en-US" sz="1600">
                          <a:effectLst/>
                        </a:rPr>
                        <a:t>Formal Group</a:t>
                      </a:r>
                      <a:endParaRPr lang="en-US" sz="1600">
                        <a:effectLst/>
                        <a:latin typeface="Book Antiqua"/>
                        <a:ea typeface="Times New Roman"/>
                        <a:cs typeface="Times New Roman"/>
                      </a:endParaRPr>
                    </a:p>
                  </a:txBody>
                  <a:tcPr marL="115331" marR="115331" marT="0" marB="0" anchor="ctr"/>
                </a:tc>
                <a:tc>
                  <a:txBody>
                    <a:bodyPr/>
                    <a:lstStyle/>
                    <a:p>
                      <a:pPr marL="90170" algn="ctr">
                        <a:lnSpc>
                          <a:spcPct val="110000"/>
                        </a:lnSpc>
                        <a:spcBef>
                          <a:spcPts val="100"/>
                        </a:spcBef>
                        <a:spcAft>
                          <a:spcPts val="100"/>
                        </a:spcAft>
                      </a:pPr>
                      <a:r>
                        <a:rPr lang="en-US" sz="1600">
                          <a:effectLst/>
                        </a:rPr>
                        <a:t>Informal Group</a:t>
                      </a:r>
                      <a:endParaRPr lang="en-US" sz="1600">
                        <a:effectLst/>
                        <a:latin typeface="Book Antiqua"/>
                        <a:ea typeface="Times New Roman"/>
                        <a:cs typeface="Times New Roman"/>
                      </a:endParaRPr>
                    </a:p>
                  </a:txBody>
                  <a:tcPr marL="115331" marR="115331" marT="0" marB="0" anchor="ctr"/>
                </a:tc>
              </a:tr>
              <a:tr h="611894">
                <a:tc>
                  <a:txBody>
                    <a:bodyPr/>
                    <a:lstStyle/>
                    <a:p>
                      <a:pPr marL="198120" indent="-198120" algn="just">
                        <a:lnSpc>
                          <a:spcPct val="110000"/>
                        </a:lnSpc>
                        <a:spcAft>
                          <a:spcPts val="0"/>
                        </a:spcAft>
                      </a:pPr>
                      <a:r>
                        <a:rPr lang="en-US" sz="1600">
                          <a:effectLst/>
                        </a:rPr>
                        <a:t>Stability</a:t>
                      </a:r>
                      <a:endParaRPr lang="en-US" sz="1700">
                        <a:effectLst/>
                        <a:latin typeface="Book Antiqua"/>
                        <a:ea typeface="Times New Roman"/>
                        <a:cs typeface="Times New Roman"/>
                      </a:endParaRPr>
                    </a:p>
                  </a:txBody>
                  <a:tcPr marL="115331" marR="115331" marT="0" marB="0"/>
                </a:tc>
                <a:tc>
                  <a:txBody>
                    <a:bodyPr/>
                    <a:lstStyle/>
                    <a:p>
                      <a:pPr algn="just">
                        <a:lnSpc>
                          <a:spcPct val="110000"/>
                        </a:lnSpc>
                        <a:spcAft>
                          <a:spcPts val="0"/>
                        </a:spcAft>
                      </a:pPr>
                      <a:r>
                        <a:rPr lang="en-US" sz="1600" dirty="0">
                          <a:effectLst/>
                        </a:rPr>
                        <a:t>Formal </a:t>
                      </a:r>
                      <a:r>
                        <a:rPr lang="en-US" sz="1600" dirty="0" err="1">
                          <a:effectLst/>
                        </a:rPr>
                        <a:t>organisation</a:t>
                      </a:r>
                      <a:r>
                        <a:rPr lang="en-US" sz="1600" dirty="0">
                          <a:effectLst/>
                        </a:rPr>
                        <a:t> is usually stable.</a:t>
                      </a:r>
                      <a:endParaRPr lang="en-US" sz="1700" dirty="0">
                        <a:effectLst/>
                        <a:latin typeface="Book Antiqua"/>
                        <a:ea typeface="Times New Roman"/>
                        <a:cs typeface="Times New Roman"/>
                      </a:endParaRPr>
                    </a:p>
                  </a:txBody>
                  <a:tcPr marL="115331" marR="115331" marT="0" marB="0"/>
                </a:tc>
                <a:tc>
                  <a:txBody>
                    <a:bodyPr/>
                    <a:lstStyle/>
                    <a:p>
                      <a:pPr algn="just">
                        <a:lnSpc>
                          <a:spcPct val="110000"/>
                        </a:lnSpc>
                        <a:spcAft>
                          <a:spcPts val="0"/>
                        </a:spcAft>
                      </a:pPr>
                      <a:r>
                        <a:rPr lang="en-US" sz="1600" dirty="0">
                          <a:effectLst/>
                        </a:rPr>
                        <a:t>Informal </a:t>
                      </a:r>
                      <a:r>
                        <a:rPr lang="en-US" sz="1600" dirty="0" err="1">
                          <a:effectLst/>
                        </a:rPr>
                        <a:t>organisation</a:t>
                      </a:r>
                      <a:r>
                        <a:rPr lang="en-US" sz="1600" dirty="0">
                          <a:effectLst/>
                        </a:rPr>
                        <a:t> does not last so long.</a:t>
                      </a:r>
                      <a:endParaRPr lang="en-US" sz="1700" dirty="0">
                        <a:effectLst/>
                        <a:latin typeface="Book Antiqua"/>
                        <a:ea typeface="Times New Roman"/>
                        <a:cs typeface="Times New Roman"/>
                      </a:endParaRPr>
                    </a:p>
                  </a:txBody>
                  <a:tcPr marL="115331" marR="115331" marT="0" marB="0"/>
                </a:tc>
              </a:tr>
              <a:tr h="1325986">
                <a:tc>
                  <a:txBody>
                    <a:bodyPr/>
                    <a:lstStyle/>
                    <a:p>
                      <a:pPr algn="just">
                        <a:lnSpc>
                          <a:spcPct val="110000"/>
                        </a:lnSpc>
                        <a:spcAft>
                          <a:spcPts val="0"/>
                        </a:spcAft>
                      </a:pPr>
                      <a:r>
                        <a:rPr lang="en-US" sz="1600">
                          <a:effectLst/>
                        </a:rPr>
                        <a:t>Human relations</a:t>
                      </a:r>
                      <a:endParaRPr lang="en-US" sz="1700">
                        <a:effectLst/>
                        <a:latin typeface="Book Antiqua"/>
                        <a:ea typeface="Times New Roman"/>
                        <a:cs typeface="Times New Roman"/>
                      </a:endParaRPr>
                    </a:p>
                  </a:txBody>
                  <a:tcPr marL="115331" marR="115331" marT="0" marB="0"/>
                </a:tc>
                <a:tc>
                  <a:txBody>
                    <a:bodyPr/>
                    <a:lstStyle/>
                    <a:p>
                      <a:pPr algn="just">
                        <a:lnSpc>
                          <a:spcPct val="110000"/>
                        </a:lnSpc>
                        <a:spcAft>
                          <a:spcPts val="0"/>
                        </a:spcAft>
                      </a:pPr>
                      <a:r>
                        <a:rPr lang="en-US" sz="1600" dirty="0">
                          <a:effectLst/>
                        </a:rPr>
                        <a:t>Formal </a:t>
                      </a:r>
                      <a:r>
                        <a:rPr lang="en-US" sz="1600" dirty="0" err="1">
                          <a:effectLst/>
                        </a:rPr>
                        <a:t>organisation</a:t>
                      </a:r>
                      <a:r>
                        <a:rPr lang="en-US" sz="1600" dirty="0">
                          <a:effectLst/>
                        </a:rPr>
                        <a:t> reflects technological aspect of the </a:t>
                      </a:r>
                      <a:r>
                        <a:rPr lang="en-US" sz="1600" dirty="0" err="1">
                          <a:effectLst/>
                        </a:rPr>
                        <a:t>organisation</a:t>
                      </a:r>
                      <a:r>
                        <a:rPr lang="en-US" sz="1600" dirty="0">
                          <a:effectLst/>
                        </a:rPr>
                        <a:t>. It does not take care of human sentiments.</a:t>
                      </a:r>
                      <a:endParaRPr lang="en-US" sz="1700" dirty="0">
                        <a:effectLst/>
                        <a:latin typeface="Book Antiqua"/>
                        <a:ea typeface="Times New Roman"/>
                        <a:cs typeface="Times New Roman"/>
                      </a:endParaRPr>
                    </a:p>
                  </a:txBody>
                  <a:tcPr marL="115331" marR="115331" marT="0" marB="0"/>
                </a:tc>
                <a:tc>
                  <a:txBody>
                    <a:bodyPr/>
                    <a:lstStyle/>
                    <a:p>
                      <a:pPr algn="just">
                        <a:lnSpc>
                          <a:spcPct val="110000"/>
                        </a:lnSpc>
                        <a:spcAft>
                          <a:spcPts val="0"/>
                        </a:spcAft>
                      </a:pPr>
                      <a:r>
                        <a:rPr lang="en-US" sz="1600" dirty="0">
                          <a:effectLst/>
                        </a:rPr>
                        <a:t>Informal </a:t>
                      </a:r>
                      <a:r>
                        <a:rPr lang="en-US" sz="1600" dirty="0" err="1">
                          <a:effectLst/>
                        </a:rPr>
                        <a:t>organisation</a:t>
                      </a:r>
                      <a:r>
                        <a:rPr lang="en-US" sz="1600" dirty="0">
                          <a:effectLst/>
                        </a:rPr>
                        <a:t> reflects human aspect. It is based on the attitudes, likes and dislikes tastes, language, etc. of people.</a:t>
                      </a:r>
                      <a:endParaRPr lang="en-US" sz="1700" dirty="0">
                        <a:effectLst/>
                        <a:latin typeface="Book Antiqua"/>
                        <a:ea typeface="Times New Roman"/>
                        <a:cs typeface="Times New Roman"/>
                      </a:endParaRPr>
                    </a:p>
                  </a:txBody>
                  <a:tcPr marL="115331" marR="115331" marT="0" marB="0"/>
                </a:tc>
              </a:tr>
              <a:tr h="611894">
                <a:tc>
                  <a:txBody>
                    <a:bodyPr/>
                    <a:lstStyle/>
                    <a:p>
                      <a:pPr marL="198120" indent="-198120" algn="just">
                        <a:lnSpc>
                          <a:spcPct val="110000"/>
                        </a:lnSpc>
                        <a:spcAft>
                          <a:spcPts val="0"/>
                        </a:spcAft>
                      </a:pPr>
                      <a:r>
                        <a:rPr lang="en-US" sz="1600">
                          <a:effectLst/>
                        </a:rPr>
                        <a:t>Flexibility</a:t>
                      </a:r>
                      <a:endParaRPr lang="en-US" sz="1700">
                        <a:effectLst/>
                        <a:latin typeface="Book Antiqua"/>
                        <a:ea typeface="Times New Roman"/>
                        <a:cs typeface="Times New Roman"/>
                      </a:endParaRPr>
                    </a:p>
                  </a:txBody>
                  <a:tcPr marL="115331" marR="115331" marT="0" marB="0"/>
                </a:tc>
                <a:tc>
                  <a:txBody>
                    <a:bodyPr/>
                    <a:lstStyle/>
                    <a:p>
                      <a:pPr algn="just">
                        <a:lnSpc>
                          <a:spcPct val="110000"/>
                        </a:lnSpc>
                        <a:spcAft>
                          <a:spcPts val="0"/>
                        </a:spcAft>
                      </a:pPr>
                      <a:r>
                        <a:rPr lang="en-US" sz="1600">
                          <a:effectLst/>
                        </a:rPr>
                        <a:t>It follows a rigid structure of relationships.</a:t>
                      </a:r>
                      <a:endParaRPr lang="en-US" sz="1700">
                        <a:effectLst/>
                        <a:latin typeface="Book Antiqua"/>
                        <a:ea typeface="Times New Roman"/>
                        <a:cs typeface="Times New Roman"/>
                      </a:endParaRPr>
                    </a:p>
                  </a:txBody>
                  <a:tcPr marL="115331" marR="115331" marT="0" marB="0"/>
                </a:tc>
                <a:tc>
                  <a:txBody>
                    <a:bodyPr/>
                    <a:lstStyle/>
                    <a:p>
                      <a:pPr algn="just">
                        <a:lnSpc>
                          <a:spcPct val="110000"/>
                        </a:lnSpc>
                        <a:spcAft>
                          <a:spcPts val="0"/>
                        </a:spcAft>
                      </a:pPr>
                      <a:r>
                        <a:rPr lang="en-US" sz="1600" dirty="0">
                          <a:effectLst/>
                        </a:rPr>
                        <a:t>It is loosely structured. It is highly flexible in nature.</a:t>
                      </a:r>
                      <a:endParaRPr lang="en-US" sz="1700" dirty="0">
                        <a:effectLst/>
                        <a:latin typeface="Book Antiqua"/>
                        <a:ea typeface="Times New Roman"/>
                        <a:cs typeface="Times New Roman"/>
                      </a:endParaRPr>
                    </a:p>
                  </a:txBody>
                  <a:tcPr marL="115331" marR="115331" marT="0" marB="0"/>
                </a:tc>
              </a:tr>
              <a:tr h="899154">
                <a:tc>
                  <a:txBody>
                    <a:bodyPr/>
                    <a:lstStyle/>
                    <a:p>
                      <a:pPr marL="198120" indent="-198120" algn="just">
                        <a:lnSpc>
                          <a:spcPct val="110000"/>
                        </a:lnSpc>
                        <a:spcAft>
                          <a:spcPts val="0"/>
                        </a:spcAft>
                      </a:pPr>
                      <a:r>
                        <a:rPr lang="en-US" sz="1600">
                          <a:effectLst/>
                        </a:rPr>
                        <a:t>Leadership</a:t>
                      </a:r>
                      <a:endParaRPr lang="en-US" sz="1700">
                        <a:effectLst/>
                        <a:latin typeface="Book Antiqua"/>
                        <a:ea typeface="Times New Roman"/>
                        <a:cs typeface="Times New Roman"/>
                      </a:endParaRPr>
                    </a:p>
                  </a:txBody>
                  <a:tcPr marL="115331" marR="115331" marT="0" marB="0"/>
                </a:tc>
                <a:tc>
                  <a:txBody>
                    <a:bodyPr/>
                    <a:lstStyle/>
                    <a:p>
                      <a:pPr algn="just">
                        <a:lnSpc>
                          <a:spcPct val="110000"/>
                        </a:lnSpc>
                        <a:spcAft>
                          <a:spcPts val="0"/>
                        </a:spcAft>
                      </a:pPr>
                      <a:r>
                        <a:rPr lang="en-US" sz="1600">
                          <a:effectLst/>
                        </a:rPr>
                        <a:t>Managers provide leadership to the workers.</a:t>
                      </a:r>
                      <a:endParaRPr lang="en-US" sz="1700">
                        <a:effectLst/>
                        <a:latin typeface="Book Antiqua"/>
                        <a:ea typeface="Times New Roman"/>
                        <a:cs typeface="Times New Roman"/>
                      </a:endParaRPr>
                    </a:p>
                  </a:txBody>
                  <a:tcPr marL="115331" marR="115331" marT="0" marB="0"/>
                </a:tc>
                <a:tc>
                  <a:txBody>
                    <a:bodyPr/>
                    <a:lstStyle/>
                    <a:p>
                      <a:pPr algn="just">
                        <a:lnSpc>
                          <a:spcPct val="110000"/>
                        </a:lnSpc>
                        <a:spcAft>
                          <a:spcPts val="0"/>
                        </a:spcAft>
                      </a:pPr>
                      <a:r>
                        <a:rPr lang="en-US" sz="1600" dirty="0">
                          <a:effectLst/>
                        </a:rPr>
                        <a:t>Informal leaders are chosen by the group members.</a:t>
                      </a:r>
                      <a:endParaRPr lang="en-US" sz="1700" dirty="0">
                        <a:effectLst/>
                        <a:latin typeface="Book Antiqua"/>
                        <a:ea typeface="Times New Roman"/>
                        <a:cs typeface="Times New Roman"/>
                      </a:endParaRPr>
                    </a:p>
                  </a:txBody>
                  <a:tcPr marL="115331" marR="115331" marT="0" marB="0"/>
                </a:tc>
              </a:tr>
            </a:tbl>
          </a:graphicData>
        </a:graphic>
      </p:graphicFrame>
    </p:spTree>
    <p:extLst>
      <p:ext uri="{BB962C8B-B14F-4D97-AF65-F5344CB8AC3E}">
        <p14:creationId xmlns:p14="http://schemas.microsoft.com/office/powerpoint/2010/main" val="318322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of Good </a:t>
            </a:r>
            <a:r>
              <a:rPr lang="en-US" dirty="0" smtClean="0"/>
              <a:t>Leadership</a:t>
            </a:r>
            <a:endParaRPr lang="en-US" dirty="0"/>
          </a:p>
        </p:txBody>
      </p:sp>
      <p:sp>
        <p:nvSpPr>
          <p:cNvPr id="4" name="Content Placeholder 3"/>
          <p:cNvSpPr>
            <a:spLocks noGrp="1"/>
          </p:cNvSpPr>
          <p:nvPr>
            <p:ph sz="half" idx="1"/>
          </p:nvPr>
        </p:nvSpPr>
        <p:spPr/>
        <p:txBody>
          <a:bodyPr>
            <a:normAutofit/>
          </a:bodyPr>
          <a:lstStyle/>
          <a:p>
            <a:pPr algn="l"/>
            <a:r>
              <a:rPr lang="en-US" dirty="0" smtClean="0">
                <a:solidFill>
                  <a:schemeClr val="accent2"/>
                </a:solidFill>
              </a:rPr>
              <a:t>The </a:t>
            </a:r>
            <a:r>
              <a:rPr lang="en-US" dirty="0">
                <a:solidFill>
                  <a:schemeClr val="accent2"/>
                </a:solidFill>
              </a:rPr>
              <a:t>qualities most commonly associated with great leadership include: </a:t>
            </a:r>
            <a:endParaRPr lang="en-US" dirty="0" smtClean="0">
              <a:solidFill>
                <a:schemeClr val="accent2"/>
              </a:solidFill>
            </a:endParaRPr>
          </a:p>
          <a:p>
            <a:r>
              <a:rPr lang="en-US" dirty="0" smtClean="0"/>
              <a:t>1.	Action-oriented</a:t>
            </a:r>
          </a:p>
          <a:p>
            <a:r>
              <a:rPr lang="en-US" dirty="0" smtClean="0"/>
              <a:t>2.	Accept responsibility</a:t>
            </a:r>
          </a:p>
          <a:p>
            <a:r>
              <a:rPr lang="en-US" dirty="0" smtClean="0"/>
              <a:t>3.	Competent</a:t>
            </a:r>
          </a:p>
          <a:p>
            <a:r>
              <a:rPr lang="en-US" dirty="0" smtClean="0"/>
              <a:t>4.	Drive </a:t>
            </a:r>
          </a:p>
          <a:p>
            <a:r>
              <a:rPr lang="en-US" dirty="0" smtClean="0"/>
              <a:t>5.	Desire to lead </a:t>
            </a:r>
          </a:p>
          <a:p>
            <a:endParaRPr lang="en-US" dirty="0"/>
          </a:p>
        </p:txBody>
      </p:sp>
      <p:sp>
        <p:nvSpPr>
          <p:cNvPr id="5" name="Content Placeholder 4"/>
          <p:cNvSpPr>
            <a:spLocks noGrp="1"/>
          </p:cNvSpPr>
          <p:nvPr>
            <p:ph sz="half" idx="2"/>
          </p:nvPr>
        </p:nvSpPr>
        <p:spPr/>
        <p:txBody>
          <a:bodyPr>
            <a:normAutofit/>
          </a:bodyPr>
          <a:lstStyle/>
          <a:p>
            <a:r>
              <a:rPr lang="en-US" dirty="0"/>
              <a:t>6.	Honesty and integrity </a:t>
            </a:r>
          </a:p>
          <a:p>
            <a:r>
              <a:rPr lang="en-US" dirty="0"/>
              <a:t>7.	Self-confidence</a:t>
            </a:r>
          </a:p>
          <a:p>
            <a:r>
              <a:rPr lang="en-US" dirty="0"/>
              <a:t>8.	Intelligence </a:t>
            </a:r>
          </a:p>
          <a:p>
            <a:r>
              <a:rPr lang="en-US" dirty="0"/>
              <a:t>9.	Job relevant knowledge </a:t>
            </a:r>
          </a:p>
          <a:p>
            <a:r>
              <a:rPr lang="en-US" dirty="0"/>
              <a:t>10.	Interpersonal skills</a:t>
            </a:r>
          </a:p>
          <a:p>
            <a:r>
              <a:rPr lang="en-US" dirty="0"/>
              <a:t>11.	Courage</a:t>
            </a:r>
          </a:p>
          <a:p>
            <a:r>
              <a:rPr lang="en-US" dirty="0"/>
              <a:t>12.	Trustworthiness</a:t>
            </a:r>
          </a:p>
          <a:p>
            <a:r>
              <a:rPr lang="en-US" dirty="0"/>
              <a:t>13.	Decisiveness</a:t>
            </a:r>
          </a:p>
        </p:txBody>
      </p:sp>
    </p:spTree>
    <p:extLst>
      <p:ext uri="{BB962C8B-B14F-4D97-AF65-F5344CB8AC3E}">
        <p14:creationId xmlns:p14="http://schemas.microsoft.com/office/powerpoint/2010/main" val="69767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Team</a:t>
            </a:r>
          </a:p>
        </p:txBody>
      </p:sp>
      <p:sp>
        <p:nvSpPr>
          <p:cNvPr id="3" name="Content Placeholder 2"/>
          <p:cNvSpPr>
            <a:spLocks noGrp="1"/>
          </p:cNvSpPr>
          <p:nvPr>
            <p:ph idx="1"/>
          </p:nvPr>
        </p:nvSpPr>
        <p:spPr/>
        <p:txBody>
          <a:bodyPr/>
          <a:lstStyle/>
          <a:p>
            <a:r>
              <a:rPr lang="en-US" dirty="0"/>
              <a:t>The word team is mostly used in group games like cricket, hockey and football. Team building is an equally important concept for the growth of an organization. </a:t>
            </a:r>
          </a:p>
        </p:txBody>
      </p:sp>
    </p:spTree>
    <p:extLst>
      <p:ext uri="{BB962C8B-B14F-4D97-AF65-F5344CB8AC3E}">
        <p14:creationId xmlns:p14="http://schemas.microsoft.com/office/powerpoint/2010/main" val="2896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vs. Teams</a:t>
            </a:r>
          </a:p>
        </p:txBody>
      </p:sp>
      <p:sp>
        <p:nvSpPr>
          <p:cNvPr id="3" name="Content Placeholder 2"/>
          <p:cNvSpPr>
            <a:spLocks noGrp="1"/>
          </p:cNvSpPr>
          <p:nvPr>
            <p:ph idx="1"/>
          </p:nvPr>
        </p:nvSpPr>
        <p:spPr/>
        <p:txBody>
          <a:bodyPr/>
          <a:lstStyle/>
          <a:p>
            <a:r>
              <a:rPr lang="en-US" dirty="0"/>
              <a:t>Groups and teams are not same. All teams are groups because they consist of people within a unifying relationship. However, all groups are not teams. Though group and team are used interchangeably, they contain different characteristics. Teams differ from traditional work groups in their job category, authority and reward system.</a:t>
            </a:r>
          </a:p>
          <a:p>
            <a:pPr>
              <a:buNone/>
            </a:pP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l="19029"/>
          <a:stretch>
            <a:fillRect/>
          </a:stretch>
        </p:blipFill>
        <p:spPr bwMode="auto">
          <a:xfrm>
            <a:off x="2527005" y="4231405"/>
            <a:ext cx="7874590" cy="206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62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Groups and Teams </a:t>
            </a:r>
          </a:p>
        </p:txBody>
      </p:sp>
      <p:sp>
        <p:nvSpPr>
          <p:cNvPr id="3" name="Content Placeholder 2"/>
          <p:cNvSpPr>
            <a:spLocks noGrp="1"/>
          </p:cNvSpPr>
          <p:nvPr>
            <p:ph idx="1"/>
          </p:nvPr>
        </p:nvSpPr>
        <p:spPr/>
        <p:txBody>
          <a:bodyPr/>
          <a:lstStyle/>
          <a:p>
            <a:r>
              <a:rPr lang="en-US" dirty="0">
                <a:solidFill>
                  <a:schemeClr val="accent2"/>
                </a:solidFill>
              </a:rPr>
              <a:t>The following are some major differences between group and team</a:t>
            </a:r>
            <a:r>
              <a:rPr lang="en-US" dirty="0" smtClean="0">
                <a:solidFill>
                  <a:schemeClr val="accent2"/>
                </a:solidFill>
              </a:rPr>
              <a:t>.</a:t>
            </a:r>
            <a:endParaRPr lang="en-US" dirty="0">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36895895"/>
              </p:ext>
            </p:extLst>
          </p:nvPr>
        </p:nvGraphicFramePr>
        <p:xfrm>
          <a:off x="1481137" y="2912269"/>
          <a:ext cx="8805863" cy="3633186"/>
        </p:xfrm>
        <a:graphic>
          <a:graphicData uri="http://schemas.openxmlformats.org/drawingml/2006/table">
            <a:tbl>
              <a:tblPr firstRow="1" firstCol="1" bandRow="1">
                <a:tableStyleId>{21E4AEA4-8DFA-4A89-87EB-49C32662AFE0}</a:tableStyleId>
              </a:tblPr>
              <a:tblGrid>
                <a:gridCol w="2074633"/>
                <a:gridCol w="3364968"/>
                <a:gridCol w="3366262"/>
              </a:tblGrid>
              <a:tr h="599471">
                <a:tc>
                  <a:txBody>
                    <a:bodyPr/>
                    <a:lstStyle/>
                    <a:p>
                      <a:pPr algn="ctr">
                        <a:lnSpc>
                          <a:spcPct val="110000"/>
                        </a:lnSpc>
                        <a:spcBef>
                          <a:spcPts val="200"/>
                        </a:spcBef>
                        <a:spcAft>
                          <a:spcPts val="200"/>
                        </a:spcAft>
                      </a:pPr>
                      <a:r>
                        <a:rPr lang="en-US" sz="1800">
                          <a:effectLst/>
                        </a:rPr>
                        <a:t>Bases of Difference</a:t>
                      </a:r>
                      <a:endParaRPr lang="en-US" sz="1900">
                        <a:effectLst/>
                        <a:latin typeface="Book Antiqua"/>
                        <a:ea typeface="Times New Roman"/>
                        <a:cs typeface="Times New Roman"/>
                      </a:endParaRPr>
                    </a:p>
                  </a:txBody>
                  <a:tcPr marL="139652" marR="139652" marT="0" marB="0" anchor="ctr"/>
                </a:tc>
                <a:tc>
                  <a:txBody>
                    <a:bodyPr/>
                    <a:lstStyle/>
                    <a:p>
                      <a:pPr algn="ctr">
                        <a:lnSpc>
                          <a:spcPct val="110000"/>
                        </a:lnSpc>
                        <a:spcBef>
                          <a:spcPts val="200"/>
                        </a:spcBef>
                        <a:spcAft>
                          <a:spcPts val="200"/>
                        </a:spcAft>
                      </a:pPr>
                      <a:r>
                        <a:rPr lang="en-US" sz="1800">
                          <a:effectLst/>
                        </a:rPr>
                        <a:t>Group</a:t>
                      </a:r>
                      <a:endParaRPr lang="en-US" sz="1900">
                        <a:effectLst/>
                        <a:latin typeface="Book Antiqua"/>
                        <a:ea typeface="Times New Roman"/>
                        <a:cs typeface="Times New Roman"/>
                      </a:endParaRPr>
                    </a:p>
                  </a:txBody>
                  <a:tcPr marL="139652" marR="139652" marT="0" marB="0" anchor="ctr"/>
                </a:tc>
                <a:tc>
                  <a:txBody>
                    <a:bodyPr/>
                    <a:lstStyle/>
                    <a:p>
                      <a:pPr algn="ctr">
                        <a:lnSpc>
                          <a:spcPct val="110000"/>
                        </a:lnSpc>
                        <a:spcBef>
                          <a:spcPts val="200"/>
                        </a:spcBef>
                        <a:spcAft>
                          <a:spcPts val="200"/>
                        </a:spcAft>
                      </a:pPr>
                      <a:r>
                        <a:rPr lang="en-US" sz="1800">
                          <a:effectLst/>
                        </a:rPr>
                        <a:t>Team</a:t>
                      </a:r>
                      <a:endParaRPr lang="en-US" sz="1900">
                        <a:effectLst/>
                        <a:latin typeface="Book Antiqua"/>
                        <a:ea typeface="Times New Roman"/>
                        <a:cs typeface="Times New Roman"/>
                      </a:endParaRPr>
                    </a:p>
                  </a:txBody>
                  <a:tcPr marL="139652" marR="139652" marT="0" marB="0" anchor="ctr"/>
                </a:tc>
              </a:tr>
              <a:tr h="1214718">
                <a:tc>
                  <a:txBody>
                    <a:bodyPr/>
                    <a:lstStyle/>
                    <a:p>
                      <a:pPr marL="140335" indent="-140335" algn="just">
                        <a:lnSpc>
                          <a:spcPct val="110000"/>
                        </a:lnSpc>
                        <a:spcBef>
                          <a:spcPts val="200"/>
                        </a:spcBef>
                        <a:spcAft>
                          <a:spcPts val="200"/>
                        </a:spcAft>
                      </a:pPr>
                      <a:r>
                        <a:rPr lang="en-US" sz="1800">
                          <a:effectLst/>
                        </a:rPr>
                        <a:t>Meaning</a:t>
                      </a:r>
                      <a:endParaRPr lang="en-US" sz="1900">
                        <a:effectLst/>
                        <a:latin typeface="Book Antiqua"/>
                        <a:ea typeface="Times New Roman"/>
                        <a:cs typeface="Times New Roman"/>
                      </a:endParaRPr>
                    </a:p>
                  </a:txBody>
                  <a:tcPr marL="139652" marR="139652" marT="0" marB="0"/>
                </a:tc>
                <a:tc>
                  <a:txBody>
                    <a:bodyPr/>
                    <a:lstStyle/>
                    <a:p>
                      <a:pPr algn="just">
                        <a:lnSpc>
                          <a:spcPct val="110000"/>
                        </a:lnSpc>
                        <a:spcBef>
                          <a:spcPts val="200"/>
                        </a:spcBef>
                        <a:spcAft>
                          <a:spcPts val="200"/>
                        </a:spcAft>
                      </a:pPr>
                      <a:r>
                        <a:rPr lang="en-US" sz="1800">
                          <a:effectLst/>
                        </a:rPr>
                        <a:t>A group is formed when individuals, having something in common come together.</a:t>
                      </a:r>
                      <a:endParaRPr lang="en-US" sz="1900">
                        <a:effectLst/>
                        <a:latin typeface="Book Antiqua"/>
                        <a:ea typeface="Times New Roman"/>
                        <a:cs typeface="Times New Roman"/>
                      </a:endParaRPr>
                    </a:p>
                  </a:txBody>
                  <a:tcPr marL="139652" marR="139652" marT="0" marB="0"/>
                </a:tc>
                <a:tc>
                  <a:txBody>
                    <a:bodyPr/>
                    <a:lstStyle/>
                    <a:p>
                      <a:pPr algn="just">
                        <a:lnSpc>
                          <a:spcPct val="110000"/>
                        </a:lnSpc>
                        <a:spcBef>
                          <a:spcPts val="200"/>
                        </a:spcBef>
                        <a:spcAft>
                          <a:spcPts val="200"/>
                        </a:spcAft>
                      </a:pPr>
                      <a:r>
                        <a:rPr lang="en-US" sz="1800">
                          <a:effectLst/>
                        </a:rPr>
                        <a:t>A team is that group of individuals, who come together for the attainment of a specific goal.</a:t>
                      </a:r>
                      <a:endParaRPr lang="en-US" sz="1900">
                        <a:effectLst/>
                        <a:latin typeface="Book Antiqua"/>
                        <a:ea typeface="Times New Roman"/>
                        <a:cs typeface="Times New Roman"/>
                      </a:endParaRPr>
                    </a:p>
                  </a:txBody>
                  <a:tcPr marL="139652" marR="139652" marT="0" marB="0"/>
                </a:tc>
              </a:tr>
              <a:tr h="907482">
                <a:tc>
                  <a:txBody>
                    <a:bodyPr/>
                    <a:lstStyle/>
                    <a:p>
                      <a:pPr marL="140335" indent="-140335" algn="just">
                        <a:lnSpc>
                          <a:spcPct val="110000"/>
                        </a:lnSpc>
                        <a:spcBef>
                          <a:spcPts val="200"/>
                        </a:spcBef>
                        <a:spcAft>
                          <a:spcPts val="200"/>
                        </a:spcAft>
                      </a:pPr>
                      <a:r>
                        <a:rPr lang="en-US" sz="1800">
                          <a:effectLst/>
                        </a:rPr>
                        <a:t>Accountability</a:t>
                      </a:r>
                      <a:endParaRPr lang="en-US" sz="1900">
                        <a:effectLst/>
                        <a:latin typeface="Book Antiqua"/>
                        <a:ea typeface="Times New Roman"/>
                        <a:cs typeface="Times New Roman"/>
                      </a:endParaRPr>
                    </a:p>
                  </a:txBody>
                  <a:tcPr marL="139652" marR="139652" marT="0" marB="0"/>
                </a:tc>
                <a:tc>
                  <a:txBody>
                    <a:bodyPr/>
                    <a:lstStyle/>
                    <a:p>
                      <a:pPr algn="just">
                        <a:lnSpc>
                          <a:spcPct val="110000"/>
                        </a:lnSpc>
                        <a:spcBef>
                          <a:spcPts val="200"/>
                        </a:spcBef>
                        <a:spcAft>
                          <a:spcPts val="200"/>
                        </a:spcAft>
                      </a:pPr>
                      <a:r>
                        <a:rPr lang="en-US" sz="1800">
                          <a:effectLst/>
                        </a:rPr>
                        <a:t>There is individual accountability in a group.</a:t>
                      </a:r>
                      <a:endParaRPr lang="en-US" sz="1900">
                        <a:effectLst/>
                        <a:latin typeface="Book Antiqua"/>
                        <a:ea typeface="Times New Roman"/>
                        <a:cs typeface="Times New Roman"/>
                      </a:endParaRPr>
                    </a:p>
                  </a:txBody>
                  <a:tcPr marL="139652" marR="139652" marT="0" marB="0"/>
                </a:tc>
                <a:tc>
                  <a:txBody>
                    <a:bodyPr/>
                    <a:lstStyle/>
                    <a:p>
                      <a:pPr algn="just">
                        <a:lnSpc>
                          <a:spcPct val="110000"/>
                        </a:lnSpc>
                        <a:spcBef>
                          <a:spcPts val="200"/>
                        </a:spcBef>
                        <a:spcAft>
                          <a:spcPts val="200"/>
                        </a:spcAft>
                      </a:pPr>
                      <a:r>
                        <a:rPr lang="en-US" sz="1800">
                          <a:effectLst/>
                        </a:rPr>
                        <a:t>There is both Individual as well as mutual accountability in a team.</a:t>
                      </a:r>
                      <a:endParaRPr lang="en-US" sz="1900">
                        <a:effectLst/>
                        <a:latin typeface="Book Antiqua"/>
                        <a:ea typeface="Times New Roman"/>
                        <a:cs typeface="Times New Roman"/>
                      </a:endParaRPr>
                    </a:p>
                  </a:txBody>
                  <a:tcPr marL="139652" marR="139652" marT="0" marB="0"/>
                </a:tc>
              </a:tr>
              <a:tr h="907482">
                <a:tc>
                  <a:txBody>
                    <a:bodyPr/>
                    <a:lstStyle/>
                    <a:p>
                      <a:pPr algn="l">
                        <a:lnSpc>
                          <a:spcPct val="110000"/>
                        </a:lnSpc>
                        <a:spcBef>
                          <a:spcPts val="200"/>
                        </a:spcBef>
                        <a:spcAft>
                          <a:spcPts val="200"/>
                        </a:spcAft>
                      </a:pPr>
                      <a:r>
                        <a:rPr lang="en-US" sz="1800">
                          <a:effectLst/>
                        </a:rPr>
                        <a:t>Decision making Authority</a:t>
                      </a:r>
                      <a:endParaRPr lang="en-US" sz="1900">
                        <a:effectLst/>
                        <a:latin typeface="Book Antiqua"/>
                        <a:ea typeface="Times New Roman"/>
                        <a:cs typeface="Times New Roman"/>
                      </a:endParaRPr>
                    </a:p>
                  </a:txBody>
                  <a:tcPr marL="139652" marR="139652" marT="0" marB="0"/>
                </a:tc>
                <a:tc>
                  <a:txBody>
                    <a:bodyPr/>
                    <a:lstStyle/>
                    <a:p>
                      <a:pPr algn="just">
                        <a:lnSpc>
                          <a:spcPct val="110000"/>
                        </a:lnSpc>
                        <a:spcBef>
                          <a:spcPts val="200"/>
                        </a:spcBef>
                        <a:spcAft>
                          <a:spcPts val="200"/>
                        </a:spcAft>
                      </a:pPr>
                      <a:r>
                        <a:rPr lang="en-US" sz="1800">
                          <a:effectLst/>
                        </a:rPr>
                        <a:t>All the members of the group have decision making authority.</a:t>
                      </a:r>
                      <a:endParaRPr lang="en-US" sz="1900">
                        <a:effectLst/>
                        <a:latin typeface="Book Antiqua"/>
                        <a:ea typeface="Times New Roman"/>
                        <a:cs typeface="Times New Roman"/>
                      </a:endParaRPr>
                    </a:p>
                  </a:txBody>
                  <a:tcPr marL="139652" marR="139652" marT="0" marB="0"/>
                </a:tc>
                <a:tc>
                  <a:txBody>
                    <a:bodyPr/>
                    <a:lstStyle/>
                    <a:p>
                      <a:pPr algn="just">
                        <a:lnSpc>
                          <a:spcPct val="110000"/>
                        </a:lnSpc>
                        <a:spcBef>
                          <a:spcPts val="200"/>
                        </a:spcBef>
                        <a:spcAft>
                          <a:spcPts val="200"/>
                        </a:spcAft>
                      </a:pPr>
                      <a:r>
                        <a:rPr lang="en-US" sz="1800" dirty="0">
                          <a:effectLst/>
                        </a:rPr>
                        <a:t>The decision making authority in a team is vested to the team leader.</a:t>
                      </a:r>
                      <a:endParaRPr lang="en-US" sz="1900" dirty="0">
                        <a:effectLst/>
                        <a:latin typeface="Book Antiqua"/>
                        <a:ea typeface="Times New Roman"/>
                        <a:cs typeface="Times New Roman"/>
                      </a:endParaRPr>
                    </a:p>
                  </a:txBody>
                  <a:tcPr marL="139652" marR="139652" marT="0" marB="0"/>
                </a:tc>
              </a:tr>
            </a:tbl>
          </a:graphicData>
        </a:graphic>
      </p:graphicFrame>
    </p:spTree>
    <p:extLst>
      <p:ext uri="{BB962C8B-B14F-4D97-AF65-F5344CB8AC3E}">
        <p14:creationId xmlns:p14="http://schemas.microsoft.com/office/powerpoint/2010/main" val="204444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Groups and Teams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9044834"/>
              </p:ext>
            </p:extLst>
          </p:nvPr>
        </p:nvGraphicFramePr>
        <p:xfrm>
          <a:off x="777182" y="2118360"/>
          <a:ext cx="10213774" cy="3520440"/>
        </p:xfrm>
        <a:graphic>
          <a:graphicData uri="http://schemas.openxmlformats.org/drawingml/2006/table">
            <a:tbl>
              <a:tblPr firstRow="1" firstCol="1" bandRow="1">
                <a:tableStyleId>{21E4AEA4-8DFA-4A89-87EB-49C32662AFE0}</a:tableStyleId>
              </a:tblPr>
              <a:tblGrid>
                <a:gridCol w="2406332"/>
                <a:gridCol w="3902971"/>
                <a:gridCol w="3904471"/>
              </a:tblGrid>
              <a:tr h="695317">
                <a:tc>
                  <a:txBody>
                    <a:bodyPr/>
                    <a:lstStyle/>
                    <a:p>
                      <a:pPr algn="ctr">
                        <a:lnSpc>
                          <a:spcPct val="110000"/>
                        </a:lnSpc>
                        <a:spcBef>
                          <a:spcPts val="200"/>
                        </a:spcBef>
                        <a:spcAft>
                          <a:spcPts val="200"/>
                        </a:spcAft>
                      </a:pPr>
                      <a:r>
                        <a:rPr lang="en-US" sz="2100">
                          <a:effectLst/>
                        </a:rPr>
                        <a:t>Bases of Difference</a:t>
                      </a:r>
                      <a:endParaRPr lang="en-US" sz="2200">
                        <a:effectLst/>
                        <a:latin typeface="Book Antiqua"/>
                        <a:ea typeface="Times New Roman"/>
                        <a:cs typeface="Times New Roman"/>
                      </a:endParaRPr>
                    </a:p>
                  </a:txBody>
                  <a:tcPr marL="161981" marR="161981" marT="0" marB="0" anchor="ctr"/>
                </a:tc>
                <a:tc>
                  <a:txBody>
                    <a:bodyPr/>
                    <a:lstStyle/>
                    <a:p>
                      <a:pPr algn="ctr">
                        <a:lnSpc>
                          <a:spcPct val="110000"/>
                        </a:lnSpc>
                        <a:spcBef>
                          <a:spcPts val="200"/>
                        </a:spcBef>
                        <a:spcAft>
                          <a:spcPts val="200"/>
                        </a:spcAft>
                      </a:pPr>
                      <a:r>
                        <a:rPr lang="en-US" sz="2100">
                          <a:effectLst/>
                        </a:rPr>
                        <a:t>Group</a:t>
                      </a:r>
                      <a:endParaRPr lang="en-US" sz="2200">
                        <a:effectLst/>
                        <a:latin typeface="Book Antiqua"/>
                        <a:ea typeface="Times New Roman"/>
                        <a:cs typeface="Times New Roman"/>
                      </a:endParaRPr>
                    </a:p>
                  </a:txBody>
                  <a:tcPr marL="161981" marR="161981" marT="0" marB="0" anchor="ctr"/>
                </a:tc>
                <a:tc>
                  <a:txBody>
                    <a:bodyPr/>
                    <a:lstStyle/>
                    <a:p>
                      <a:pPr algn="ctr">
                        <a:lnSpc>
                          <a:spcPct val="110000"/>
                        </a:lnSpc>
                        <a:spcBef>
                          <a:spcPts val="200"/>
                        </a:spcBef>
                        <a:spcAft>
                          <a:spcPts val="200"/>
                        </a:spcAft>
                      </a:pPr>
                      <a:r>
                        <a:rPr lang="en-US" sz="2100">
                          <a:effectLst/>
                        </a:rPr>
                        <a:t>Team</a:t>
                      </a:r>
                      <a:endParaRPr lang="en-US" sz="2200">
                        <a:effectLst/>
                        <a:latin typeface="Book Antiqua"/>
                        <a:ea typeface="Times New Roman"/>
                        <a:cs typeface="Times New Roman"/>
                      </a:endParaRPr>
                    </a:p>
                  </a:txBody>
                  <a:tcPr marL="161981" marR="161981" marT="0" marB="0" anchor="ctr"/>
                </a:tc>
              </a:tr>
              <a:tr h="696216">
                <a:tc>
                  <a:txBody>
                    <a:bodyPr/>
                    <a:lstStyle/>
                    <a:p>
                      <a:pPr marL="140335" indent="-140335" algn="just">
                        <a:lnSpc>
                          <a:spcPct val="110000"/>
                        </a:lnSpc>
                        <a:spcBef>
                          <a:spcPts val="200"/>
                        </a:spcBef>
                        <a:spcAft>
                          <a:spcPts val="200"/>
                        </a:spcAft>
                      </a:pPr>
                      <a:r>
                        <a:rPr lang="en-US" sz="2100">
                          <a:effectLst/>
                        </a:rPr>
                        <a:t>Focus </a:t>
                      </a:r>
                      <a:endParaRPr lang="en-US" sz="2200">
                        <a:effectLst/>
                        <a:latin typeface="Book Antiqua"/>
                        <a:ea typeface="Times New Roman"/>
                        <a:cs typeface="Times New Roman"/>
                      </a:endParaRPr>
                    </a:p>
                  </a:txBody>
                  <a:tcPr marL="161981" marR="161981" marT="0" marB="0"/>
                </a:tc>
                <a:tc>
                  <a:txBody>
                    <a:bodyPr/>
                    <a:lstStyle/>
                    <a:p>
                      <a:pPr algn="just">
                        <a:lnSpc>
                          <a:spcPct val="110000"/>
                        </a:lnSpc>
                        <a:spcBef>
                          <a:spcPts val="200"/>
                        </a:spcBef>
                        <a:spcAft>
                          <a:spcPts val="200"/>
                        </a:spcAft>
                      </a:pPr>
                      <a:r>
                        <a:rPr lang="en-US" sz="2100">
                          <a:effectLst/>
                        </a:rPr>
                        <a:t>The focus of a group is on individual goals.</a:t>
                      </a:r>
                      <a:endParaRPr lang="en-US" sz="2200">
                        <a:effectLst/>
                        <a:latin typeface="Book Antiqua"/>
                        <a:ea typeface="Times New Roman"/>
                        <a:cs typeface="Times New Roman"/>
                      </a:endParaRPr>
                    </a:p>
                  </a:txBody>
                  <a:tcPr marL="161981" marR="161981" marT="0" marB="0"/>
                </a:tc>
                <a:tc>
                  <a:txBody>
                    <a:bodyPr/>
                    <a:lstStyle/>
                    <a:p>
                      <a:pPr algn="just">
                        <a:lnSpc>
                          <a:spcPct val="110000"/>
                        </a:lnSpc>
                        <a:spcBef>
                          <a:spcPts val="200"/>
                        </a:spcBef>
                        <a:spcAft>
                          <a:spcPts val="200"/>
                        </a:spcAft>
                      </a:pPr>
                      <a:r>
                        <a:rPr lang="en-US" sz="2100">
                          <a:effectLst/>
                        </a:rPr>
                        <a:t>The focus of a team is on  collective or team goals.</a:t>
                      </a:r>
                      <a:endParaRPr lang="en-US" sz="2200">
                        <a:effectLst/>
                        <a:latin typeface="Book Antiqua"/>
                        <a:ea typeface="Times New Roman"/>
                        <a:cs typeface="Times New Roman"/>
                      </a:endParaRPr>
                    </a:p>
                  </a:txBody>
                  <a:tcPr marL="161981" marR="161981" marT="0" marB="0"/>
                </a:tc>
              </a:tr>
              <a:tr h="696216">
                <a:tc>
                  <a:txBody>
                    <a:bodyPr/>
                    <a:lstStyle/>
                    <a:p>
                      <a:pPr marL="140335" indent="-140335" algn="just">
                        <a:lnSpc>
                          <a:spcPct val="110000"/>
                        </a:lnSpc>
                        <a:spcBef>
                          <a:spcPts val="200"/>
                        </a:spcBef>
                        <a:spcAft>
                          <a:spcPts val="200"/>
                        </a:spcAft>
                      </a:pPr>
                      <a:r>
                        <a:rPr lang="en-US" sz="2100">
                          <a:effectLst/>
                        </a:rPr>
                        <a:t>Dependency</a:t>
                      </a:r>
                      <a:endParaRPr lang="en-US" sz="2200">
                        <a:effectLst/>
                        <a:latin typeface="Book Antiqua"/>
                        <a:ea typeface="Times New Roman"/>
                        <a:cs typeface="Times New Roman"/>
                      </a:endParaRPr>
                    </a:p>
                  </a:txBody>
                  <a:tcPr marL="161981" marR="161981" marT="0" marB="0"/>
                </a:tc>
                <a:tc>
                  <a:txBody>
                    <a:bodyPr/>
                    <a:lstStyle/>
                    <a:p>
                      <a:pPr algn="just">
                        <a:lnSpc>
                          <a:spcPct val="110000"/>
                        </a:lnSpc>
                        <a:spcBef>
                          <a:spcPts val="200"/>
                        </a:spcBef>
                        <a:spcAft>
                          <a:spcPts val="200"/>
                        </a:spcAft>
                      </a:pPr>
                      <a:r>
                        <a:rPr lang="en-US" sz="2100">
                          <a:effectLst/>
                        </a:rPr>
                        <a:t>The members in a group are independent. </a:t>
                      </a:r>
                      <a:endParaRPr lang="en-US" sz="2200">
                        <a:effectLst/>
                        <a:latin typeface="Book Antiqua"/>
                        <a:ea typeface="Times New Roman"/>
                        <a:cs typeface="Times New Roman"/>
                      </a:endParaRPr>
                    </a:p>
                  </a:txBody>
                  <a:tcPr marL="161981" marR="161981" marT="0" marB="0"/>
                </a:tc>
                <a:tc>
                  <a:txBody>
                    <a:bodyPr/>
                    <a:lstStyle/>
                    <a:p>
                      <a:pPr algn="just">
                        <a:lnSpc>
                          <a:spcPct val="110000"/>
                        </a:lnSpc>
                        <a:spcBef>
                          <a:spcPts val="200"/>
                        </a:spcBef>
                        <a:spcAft>
                          <a:spcPts val="200"/>
                        </a:spcAft>
                      </a:pPr>
                      <a:r>
                        <a:rPr lang="en-US" sz="2100">
                          <a:effectLst/>
                        </a:rPr>
                        <a:t>The members in a team are dependent.</a:t>
                      </a:r>
                      <a:endParaRPr lang="en-US" sz="2200">
                        <a:effectLst/>
                        <a:latin typeface="Book Antiqua"/>
                        <a:ea typeface="Times New Roman"/>
                        <a:cs typeface="Times New Roman"/>
                      </a:endParaRPr>
                    </a:p>
                  </a:txBody>
                  <a:tcPr marL="161981" marR="161981" marT="0" marB="0"/>
                </a:tc>
              </a:tr>
              <a:tr h="696216">
                <a:tc>
                  <a:txBody>
                    <a:bodyPr/>
                    <a:lstStyle/>
                    <a:p>
                      <a:pPr algn="l">
                        <a:lnSpc>
                          <a:spcPct val="110000"/>
                        </a:lnSpc>
                        <a:spcBef>
                          <a:spcPts val="200"/>
                        </a:spcBef>
                        <a:spcAft>
                          <a:spcPts val="200"/>
                        </a:spcAft>
                      </a:pPr>
                      <a:r>
                        <a:rPr lang="en-US" sz="2100">
                          <a:effectLst/>
                        </a:rPr>
                        <a:t>Interpersonal understanding</a:t>
                      </a:r>
                      <a:endParaRPr lang="en-US" sz="2200">
                        <a:effectLst/>
                        <a:latin typeface="Book Antiqua"/>
                        <a:ea typeface="Times New Roman"/>
                        <a:cs typeface="Times New Roman"/>
                      </a:endParaRPr>
                    </a:p>
                  </a:txBody>
                  <a:tcPr marL="161981" marR="161981" marT="0" marB="0"/>
                </a:tc>
                <a:tc>
                  <a:txBody>
                    <a:bodyPr/>
                    <a:lstStyle/>
                    <a:p>
                      <a:pPr algn="just">
                        <a:lnSpc>
                          <a:spcPct val="110000"/>
                        </a:lnSpc>
                        <a:spcBef>
                          <a:spcPts val="200"/>
                        </a:spcBef>
                        <a:spcAft>
                          <a:spcPts val="200"/>
                        </a:spcAft>
                      </a:pPr>
                      <a:r>
                        <a:rPr lang="en-US" sz="2100">
                          <a:effectLst/>
                        </a:rPr>
                        <a:t>Interpersonal understanding is not necessary in a group. </a:t>
                      </a:r>
                      <a:endParaRPr lang="en-US" sz="2200">
                        <a:effectLst/>
                        <a:latin typeface="Book Antiqua"/>
                        <a:ea typeface="Times New Roman"/>
                        <a:cs typeface="Times New Roman"/>
                      </a:endParaRPr>
                    </a:p>
                  </a:txBody>
                  <a:tcPr marL="161981" marR="161981" marT="0" marB="0"/>
                </a:tc>
                <a:tc>
                  <a:txBody>
                    <a:bodyPr/>
                    <a:lstStyle/>
                    <a:p>
                      <a:pPr algn="just">
                        <a:lnSpc>
                          <a:spcPct val="110000"/>
                        </a:lnSpc>
                        <a:spcBef>
                          <a:spcPts val="200"/>
                        </a:spcBef>
                        <a:spcAft>
                          <a:spcPts val="200"/>
                        </a:spcAft>
                      </a:pPr>
                      <a:r>
                        <a:rPr lang="en-US" sz="2100">
                          <a:effectLst/>
                        </a:rPr>
                        <a:t>Interpersonal understanding is compulsory in a team.</a:t>
                      </a:r>
                      <a:endParaRPr lang="en-US" sz="2200">
                        <a:effectLst/>
                        <a:latin typeface="Book Antiqua"/>
                        <a:ea typeface="Times New Roman"/>
                        <a:cs typeface="Times New Roman"/>
                      </a:endParaRPr>
                    </a:p>
                  </a:txBody>
                  <a:tcPr marL="161981" marR="161981" marT="0" marB="0"/>
                </a:tc>
              </a:tr>
              <a:tr h="696216">
                <a:tc>
                  <a:txBody>
                    <a:bodyPr/>
                    <a:lstStyle/>
                    <a:p>
                      <a:pPr marL="140335" indent="-140335" algn="just">
                        <a:lnSpc>
                          <a:spcPct val="110000"/>
                        </a:lnSpc>
                        <a:spcBef>
                          <a:spcPts val="200"/>
                        </a:spcBef>
                        <a:spcAft>
                          <a:spcPts val="200"/>
                        </a:spcAft>
                      </a:pPr>
                      <a:r>
                        <a:rPr lang="en-US" sz="2100">
                          <a:effectLst/>
                        </a:rPr>
                        <a:t>Leadership</a:t>
                      </a:r>
                      <a:endParaRPr lang="en-US" sz="2200">
                        <a:effectLst/>
                        <a:latin typeface="Book Antiqua"/>
                        <a:ea typeface="Times New Roman"/>
                        <a:cs typeface="Times New Roman"/>
                      </a:endParaRPr>
                    </a:p>
                  </a:txBody>
                  <a:tcPr marL="161981" marR="161981" marT="0" marB="0"/>
                </a:tc>
                <a:tc>
                  <a:txBody>
                    <a:bodyPr/>
                    <a:lstStyle/>
                    <a:p>
                      <a:pPr algn="just">
                        <a:lnSpc>
                          <a:spcPct val="110000"/>
                        </a:lnSpc>
                        <a:spcBef>
                          <a:spcPts val="200"/>
                        </a:spcBef>
                        <a:spcAft>
                          <a:spcPts val="200"/>
                        </a:spcAft>
                      </a:pPr>
                      <a:r>
                        <a:rPr lang="en-US" sz="2100">
                          <a:effectLst/>
                        </a:rPr>
                        <a:t>A group has unstructured leadership.</a:t>
                      </a:r>
                      <a:endParaRPr lang="en-US" sz="2200">
                        <a:effectLst/>
                        <a:latin typeface="Book Antiqua"/>
                        <a:ea typeface="Times New Roman"/>
                        <a:cs typeface="Times New Roman"/>
                      </a:endParaRPr>
                    </a:p>
                  </a:txBody>
                  <a:tcPr marL="161981" marR="161981" marT="0" marB="0"/>
                </a:tc>
                <a:tc>
                  <a:txBody>
                    <a:bodyPr/>
                    <a:lstStyle/>
                    <a:p>
                      <a:pPr algn="just">
                        <a:lnSpc>
                          <a:spcPct val="110000"/>
                        </a:lnSpc>
                        <a:spcBef>
                          <a:spcPts val="200"/>
                        </a:spcBef>
                        <a:spcAft>
                          <a:spcPts val="200"/>
                        </a:spcAft>
                      </a:pPr>
                      <a:r>
                        <a:rPr lang="en-US" sz="2100" dirty="0">
                          <a:effectLst/>
                        </a:rPr>
                        <a:t>A team has structured leadership.</a:t>
                      </a:r>
                      <a:endParaRPr lang="en-US" sz="2200" dirty="0">
                        <a:effectLst/>
                        <a:latin typeface="Book Antiqua"/>
                        <a:ea typeface="Times New Roman"/>
                        <a:cs typeface="Times New Roman"/>
                      </a:endParaRPr>
                    </a:p>
                  </a:txBody>
                  <a:tcPr marL="161981" marR="161981" marT="0" marB="0"/>
                </a:tc>
              </a:tr>
            </a:tbl>
          </a:graphicData>
        </a:graphic>
      </p:graphicFrame>
    </p:spTree>
    <p:extLst>
      <p:ext uri="{BB962C8B-B14F-4D97-AF65-F5344CB8AC3E}">
        <p14:creationId xmlns:p14="http://schemas.microsoft.com/office/powerpoint/2010/main" val="178909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Groups and Teams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2412238"/>
              </p:ext>
            </p:extLst>
          </p:nvPr>
        </p:nvGraphicFramePr>
        <p:xfrm>
          <a:off x="719139" y="2005394"/>
          <a:ext cx="10329861" cy="3881012"/>
        </p:xfrm>
        <a:graphic>
          <a:graphicData uri="http://schemas.openxmlformats.org/drawingml/2006/table">
            <a:tbl>
              <a:tblPr firstRow="1" firstCol="1" bandRow="1">
                <a:tableStyleId>{21E4AEA4-8DFA-4A89-87EB-49C32662AFE0}</a:tableStyleId>
              </a:tblPr>
              <a:tblGrid>
                <a:gridCol w="2433682"/>
                <a:gridCol w="3947331"/>
                <a:gridCol w="3948848"/>
              </a:tblGrid>
              <a:tr h="703219">
                <a:tc>
                  <a:txBody>
                    <a:bodyPr/>
                    <a:lstStyle/>
                    <a:p>
                      <a:pPr algn="ctr">
                        <a:lnSpc>
                          <a:spcPct val="110000"/>
                        </a:lnSpc>
                        <a:spcBef>
                          <a:spcPts val="200"/>
                        </a:spcBef>
                        <a:spcAft>
                          <a:spcPts val="200"/>
                        </a:spcAft>
                      </a:pPr>
                      <a:r>
                        <a:rPr lang="en-US" sz="2100">
                          <a:effectLst/>
                        </a:rPr>
                        <a:t>Bases of Difference</a:t>
                      </a:r>
                      <a:endParaRPr lang="en-US" sz="2300">
                        <a:effectLst/>
                        <a:latin typeface="Book Antiqua"/>
                        <a:ea typeface="Times New Roman"/>
                        <a:cs typeface="Times New Roman"/>
                      </a:endParaRPr>
                    </a:p>
                  </a:txBody>
                  <a:tcPr marL="163822" marR="163822" marT="0" marB="0" anchor="ctr"/>
                </a:tc>
                <a:tc>
                  <a:txBody>
                    <a:bodyPr/>
                    <a:lstStyle/>
                    <a:p>
                      <a:pPr algn="ctr">
                        <a:lnSpc>
                          <a:spcPct val="110000"/>
                        </a:lnSpc>
                        <a:spcBef>
                          <a:spcPts val="200"/>
                        </a:spcBef>
                        <a:spcAft>
                          <a:spcPts val="200"/>
                        </a:spcAft>
                      </a:pPr>
                      <a:r>
                        <a:rPr lang="en-US" sz="2100">
                          <a:effectLst/>
                        </a:rPr>
                        <a:t>Group</a:t>
                      </a:r>
                      <a:endParaRPr lang="en-US" sz="2300">
                        <a:effectLst/>
                        <a:latin typeface="Book Antiqua"/>
                        <a:ea typeface="Times New Roman"/>
                        <a:cs typeface="Times New Roman"/>
                      </a:endParaRPr>
                    </a:p>
                  </a:txBody>
                  <a:tcPr marL="163822" marR="163822" marT="0" marB="0" anchor="ctr"/>
                </a:tc>
                <a:tc>
                  <a:txBody>
                    <a:bodyPr/>
                    <a:lstStyle/>
                    <a:p>
                      <a:pPr algn="ctr">
                        <a:lnSpc>
                          <a:spcPct val="110000"/>
                        </a:lnSpc>
                        <a:spcBef>
                          <a:spcPts val="200"/>
                        </a:spcBef>
                        <a:spcAft>
                          <a:spcPts val="200"/>
                        </a:spcAft>
                      </a:pPr>
                      <a:r>
                        <a:rPr lang="en-US" sz="2100">
                          <a:effectLst/>
                        </a:rPr>
                        <a:t>Team</a:t>
                      </a:r>
                      <a:endParaRPr lang="en-US" sz="2300">
                        <a:effectLst/>
                        <a:latin typeface="Book Antiqua"/>
                        <a:ea typeface="Times New Roman"/>
                        <a:cs typeface="Times New Roman"/>
                      </a:endParaRPr>
                    </a:p>
                  </a:txBody>
                  <a:tcPr marL="163822" marR="163822" marT="0" marB="0" anchor="ctr"/>
                </a:tc>
              </a:tr>
              <a:tr h="704129">
                <a:tc>
                  <a:txBody>
                    <a:bodyPr/>
                    <a:lstStyle/>
                    <a:p>
                      <a:pPr marL="140335" indent="-140335" algn="just">
                        <a:lnSpc>
                          <a:spcPct val="110000"/>
                        </a:lnSpc>
                        <a:spcBef>
                          <a:spcPts val="200"/>
                        </a:spcBef>
                        <a:spcAft>
                          <a:spcPts val="200"/>
                        </a:spcAft>
                      </a:pPr>
                      <a:r>
                        <a:rPr lang="en-US" sz="2100" dirty="0">
                          <a:effectLst/>
                        </a:rPr>
                        <a:t>Level of trust</a:t>
                      </a:r>
                      <a:endParaRPr lang="en-US" sz="2300" dirty="0">
                        <a:effectLst/>
                        <a:latin typeface="Book Antiqua"/>
                        <a:ea typeface="Times New Roman"/>
                        <a:cs typeface="Times New Roman"/>
                      </a:endParaRPr>
                    </a:p>
                  </a:txBody>
                  <a:tcPr marL="163822" marR="163822" marT="0" marB="0"/>
                </a:tc>
                <a:tc>
                  <a:txBody>
                    <a:bodyPr/>
                    <a:lstStyle/>
                    <a:p>
                      <a:pPr algn="just">
                        <a:lnSpc>
                          <a:spcPct val="110000"/>
                        </a:lnSpc>
                        <a:spcBef>
                          <a:spcPts val="200"/>
                        </a:spcBef>
                        <a:spcAft>
                          <a:spcPts val="200"/>
                        </a:spcAft>
                      </a:pPr>
                      <a:r>
                        <a:rPr lang="en-US" sz="2100">
                          <a:effectLst/>
                        </a:rPr>
                        <a:t>The level of trust among the members in a group is low.</a:t>
                      </a:r>
                      <a:endParaRPr lang="en-US" sz="2300">
                        <a:effectLst/>
                        <a:latin typeface="Book Antiqua"/>
                        <a:ea typeface="Times New Roman"/>
                        <a:cs typeface="Times New Roman"/>
                      </a:endParaRPr>
                    </a:p>
                  </a:txBody>
                  <a:tcPr marL="163822" marR="163822" marT="0" marB="0"/>
                </a:tc>
                <a:tc>
                  <a:txBody>
                    <a:bodyPr/>
                    <a:lstStyle/>
                    <a:p>
                      <a:pPr algn="just">
                        <a:lnSpc>
                          <a:spcPct val="110000"/>
                        </a:lnSpc>
                        <a:spcBef>
                          <a:spcPts val="200"/>
                        </a:spcBef>
                        <a:spcAft>
                          <a:spcPts val="200"/>
                        </a:spcAft>
                      </a:pPr>
                      <a:r>
                        <a:rPr lang="en-US" sz="2100">
                          <a:effectLst/>
                        </a:rPr>
                        <a:t>The level of trust among the members in a team is high.</a:t>
                      </a:r>
                      <a:endParaRPr lang="en-US" sz="2300">
                        <a:effectLst/>
                        <a:latin typeface="Book Antiqua"/>
                        <a:ea typeface="Times New Roman"/>
                        <a:cs typeface="Times New Roman"/>
                      </a:endParaRPr>
                    </a:p>
                  </a:txBody>
                  <a:tcPr marL="163822" marR="163822" marT="0" marB="0"/>
                </a:tc>
              </a:tr>
              <a:tr h="1064537">
                <a:tc>
                  <a:txBody>
                    <a:bodyPr/>
                    <a:lstStyle/>
                    <a:p>
                      <a:pPr algn="l">
                        <a:lnSpc>
                          <a:spcPct val="110000"/>
                        </a:lnSpc>
                        <a:spcBef>
                          <a:spcPts val="200"/>
                        </a:spcBef>
                        <a:spcAft>
                          <a:spcPts val="200"/>
                        </a:spcAft>
                      </a:pPr>
                      <a:r>
                        <a:rPr lang="en-US" sz="2100" dirty="0">
                          <a:effectLst/>
                        </a:rPr>
                        <a:t>Level of commitment</a:t>
                      </a:r>
                      <a:endParaRPr lang="en-US" sz="2300" dirty="0">
                        <a:effectLst/>
                        <a:latin typeface="Book Antiqua"/>
                        <a:ea typeface="Times New Roman"/>
                        <a:cs typeface="Times New Roman"/>
                      </a:endParaRPr>
                    </a:p>
                  </a:txBody>
                  <a:tcPr marL="163822" marR="163822" marT="0" marB="0"/>
                </a:tc>
                <a:tc>
                  <a:txBody>
                    <a:bodyPr/>
                    <a:lstStyle/>
                    <a:p>
                      <a:pPr algn="just">
                        <a:lnSpc>
                          <a:spcPct val="110000"/>
                        </a:lnSpc>
                        <a:spcBef>
                          <a:spcPts val="200"/>
                        </a:spcBef>
                        <a:spcAft>
                          <a:spcPts val="200"/>
                        </a:spcAft>
                      </a:pPr>
                      <a:r>
                        <a:rPr lang="en-US" sz="2100">
                          <a:effectLst/>
                        </a:rPr>
                        <a:t>The level of commitment of the members towards the group is low.</a:t>
                      </a:r>
                      <a:endParaRPr lang="en-US" sz="2300">
                        <a:effectLst/>
                        <a:latin typeface="Book Antiqua"/>
                        <a:ea typeface="Times New Roman"/>
                        <a:cs typeface="Times New Roman"/>
                      </a:endParaRPr>
                    </a:p>
                  </a:txBody>
                  <a:tcPr marL="163822" marR="163822" marT="0" marB="0"/>
                </a:tc>
                <a:tc>
                  <a:txBody>
                    <a:bodyPr/>
                    <a:lstStyle/>
                    <a:p>
                      <a:pPr algn="just">
                        <a:lnSpc>
                          <a:spcPct val="110000"/>
                        </a:lnSpc>
                        <a:spcBef>
                          <a:spcPts val="200"/>
                        </a:spcBef>
                        <a:spcAft>
                          <a:spcPts val="200"/>
                        </a:spcAft>
                      </a:pPr>
                      <a:r>
                        <a:rPr lang="en-US" sz="2100">
                          <a:effectLst/>
                        </a:rPr>
                        <a:t>The level of commitment of the members towards the team is high.</a:t>
                      </a:r>
                      <a:endParaRPr lang="en-US" sz="2300">
                        <a:effectLst/>
                        <a:latin typeface="Book Antiqua"/>
                        <a:ea typeface="Times New Roman"/>
                        <a:cs typeface="Times New Roman"/>
                      </a:endParaRPr>
                    </a:p>
                  </a:txBody>
                  <a:tcPr marL="163822" marR="163822" marT="0" marB="0"/>
                </a:tc>
              </a:tr>
              <a:tr h="704129">
                <a:tc>
                  <a:txBody>
                    <a:bodyPr/>
                    <a:lstStyle/>
                    <a:p>
                      <a:pPr marL="140335" indent="-140335" algn="just">
                        <a:lnSpc>
                          <a:spcPct val="110000"/>
                        </a:lnSpc>
                        <a:spcBef>
                          <a:spcPts val="200"/>
                        </a:spcBef>
                        <a:spcAft>
                          <a:spcPts val="200"/>
                        </a:spcAft>
                      </a:pPr>
                      <a:r>
                        <a:rPr lang="en-US" sz="2100" dirty="0">
                          <a:effectLst/>
                        </a:rPr>
                        <a:t>Synergy</a:t>
                      </a:r>
                      <a:endParaRPr lang="en-US" sz="2300" dirty="0">
                        <a:effectLst/>
                        <a:latin typeface="Book Antiqua"/>
                        <a:ea typeface="Times New Roman"/>
                        <a:cs typeface="Times New Roman"/>
                      </a:endParaRPr>
                    </a:p>
                  </a:txBody>
                  <a:tcPr marL="163822" marR="163822" marT="0" marB="0"/>
                </a:tc>
                <a:tc>
                  <a:txBody>
                    <a:bodyPr/>
                    <a:lstStyle/>
                    <a:p>
                      <a:pPr algn="just">
                        <a:lnSpc>
                          <a:spcPct val="110000"/>
                        </a:lnSpc>
                        <a:spcBef>
                          <a:spcPts val="200"/>
                        </a:spcBef>
                        <a:spcAft>
                          <a:spcPts val="200"/>
                        </a:spcAft>
                      </a:pPr>
                      <a:r>
                        <a:rPr lang="en-US" sz="2100">
                          <a:effectLst/>
                        </a:rPr>
                        <a:t>There is neutral or negative synergy in a group.</a:t>
                      </a:r>
                      <a:endParaRPr lang="en-US" sz="2300">
                        <a:effectLst/>
                        <a:latin typeface="Book Antiqua"/>
                        <a:ea typeface="Times New Roman"/>
                        <a:cs typeface="Times New Roman"/>
                      </a:endParaRPr>
                    </a:p>
                  </a:txBody>
                  <a:tcPr marL="163822" marR="163822" marT="0" marB="0"/>
                </a:tc>
                <a:tc>
                  <a:txBody>
                    <a:bodyPr/>
                    <a:lstStyle/>
                    <a:p>
                      <a:pPr algn="just">
                        <a:lnSpc>
                          <a:spcPct val="110000"/>
                        </a:lnSpc>
                        <a:spcBef>
                          <a:spcPts val="200"/>
                        </a:spcBef>
                        <a:spcAft>
                          <a:spcPts val="200"/>
                        </a:spcAft>
                      </a:pPr>
                      <a:r>
                        <a:rPr lang="en-US" sz="2100">
                          <a:effectLst/>
                        </a:rPr>
                        <a:t>There is positive synergy in a team.</a:t>
                      </a:r>
                      <a:endParaRPr lang="en-US" sz="2300">
                        <a:effectLst/>
                        <a:latin typeface="Book Antiqua"/>
                        <a:ea typeface="Times New Roman"/>
                        <a:cs typeface="Times New Roman"/>
                      </a:endParaRPr>
                    </a:p>
                  </a:txBody>
                  <a:tcPr marL="163822" marR="163822" marT="0" marB="0"/>
                </a:tc>
              </a:tr>
              <a:tr h="704129">
                <a:tc>
                  <a:txBody>
                    <a:bodyPr/>
                    <a:lstStyle/>
                    <a:p>
                      <a:pPr marL="140335" indent="-140335" algn="just">
                        <a:lnSpc>
                          <a:spcPct val="110000"/>
                        </a:lnSpc>
                        <a:spcBef>
                          <a:spcPts val="200"/>
                        </a:spcBef>
                        <a:spcAft>
                          <a:spcPts val="200"/>
                        </a:spcAft>
                      </a:pPr>
                      <a:r>
                        <a:rPr lang="en-US" sz="2100" dirty="0">
                          <a:effectLst/>
                        </a:rPr>
                        <a:t>Skill</a:t>
                      </a:r>
                      <a:endParaRPr lang="en-US" sz="2300" dirty="0">
                        <a:effectLst/>
                        <a:latin typeface="Book Antiqua"/>
                        <a:ea typeface="Times New Roman"/>
                        <a:cs typeface="Times New Roman"/>
                      </a:endParaRPr>
                    </a:p>
                  </a:txBody>
                  <a:tcPr marL="163822" marR="163822" marT="0" marB="0"/>
                </a:tc>
                <a:tc>
                  <a:txBody>
                    <a:bodyPr/>
                    <a:lstStyle/>
                    <a:p>
                      <a:pPr algn="just">
                        <a:lnSpc>
                          <a:spcPct val="110000"/>
                        </a:lnSpc>
                        <a:spcBef>
                          <a:spcPts val="200"/>
                        </a:spcBef>
                        <a:spcAft>
                          <a:spcPts val="200"/>
                        </a:spcAft>
                      </a:pPr>
                      <a:r>
                        <a:rPr lang="en-US" sz="2100">
                          <a:effectLst/>
                        </a:rPr>
                        <a:t>The group members have random and varies skills.</a:t>
                      </a:r>
                      <a:endParaRPr lang="en-US" sz="2300">
                        <a:effectLst/>
                        <a:latin typeface="Book Antiqua"/>
                        <a:ea typeface="Times New Roman"/>
                        <a:cs typeface="Times New Roman"/>
                      </a:endParaRPr>
                    </a:p>
                  </a:txBody>
                  <a:tcPr marL="163822" marR="163822" marT="0" marB="0"/>
                </a:tc>
                <a:tc>
                  <a:txBody>
                    <a:bodyPr/>
                    <a:lstStyle/>
                    <a:p>
                      <a:pPr algn="just">
                        <a:lnSpc>
                          <a:spcPct val="110000"/>
                        </a:lnSpc>
                        <a:spcBef>
                          <a:spcPts val="200"/>
                        </a:spcBef>
                        <a:spcAft>
                          <a:spcPts val="200"/>
                        </a:spcAft>
                      </a:pPr>
                      <a:r>
                        <a:rPr lang="en-US" sz="2100" dirty="0">
                          <a:effectLst/>
                        </a:rPr>
                        <a:t>The team members have complementary skills.</a:t>
                      </a:r>
                      <a:endParaRPr lang="en-US" sz="2300" dirty="0">
                        <a:effectLst/>
                        <a:latin typeface="Book Antiqua"/>
                        <a:ea typeface="Times New Roman"/>
                        <a:cs typeface="Times New Roman"/>
                      </a:endParaRPr>
                    </a:p>
                  </a:txBody>
                  <a:tcPr marL="163822" marR="163822" marT="0" marB="0"/>
                </a:tc>
              </a:tr>
            </a:tbl>
          </a:graphicData>
        </a:graphic>
      </p:graphicFrame>
    </p:spTree>
    <p:extLst>
      <p:ext uri="{BB962C8B-B14F-4D97-AF65-F5344CB8AC3E}">
        <p14:creationId xmlns:p14="http://schemas.microsoft.com/office/powerpoint/2010/main" val="204725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Teams</a:t>
            </a:r>
          </a:p>
        </p:txBody>
      </p:sp>
      <p:sp>
        <p:nvSpPr>
          <p:cNvPr id="3" name="Content Placeholder 2"/>
          <p:cNvSpPr>
            <a:spLocks noGrp="1"/>
          </p:cNvSpPr>
          <p:nvPr>
            <p:ph idx="1"/>
          </p:nvPr>
        </p:nvSpPr>
        <p:spPr/>
        <p:txBody>
          <a:bodyPr/>
          <a:lstStyle/>
          <a:p>
            <a:r>
              <a:rPr lang="en-US" dirty="0"/>
              <a:t>Different types of teams may exist in an organization to achieve different purposes. No single team is suitable in all situations. </a:t>
            </a:r>
            <a:r>
              <a:rPr lang="en-US" dirty="0" smtClean="0"/>
              <a:t>The </a:t>
            </a:r>
            <a:r>
              <a:rPr lang="en-US" dirty="0"/>
              <a:t>most common types of teams </a:t>
            </a:r>
            <a:r>
              <a:rPr lang="en-US" dirty="0" smtClean="0"/>
              <a:t>are: </a:t>
            </a:r>
            <a:endParaRPr lang="en-US" dirty="0"/>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19031"/>
          <a:stretch>
            <a:fillRect/>
          </a:stretch>
        </p:blipFill>
        <p:spPr bwMode="auto">
          <a:xfrm>
            <a:off x="1730886" y="3386729"/>
            <a:ext cx="8665141" cy="239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93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Managerial </a:t>
            </a:r>
            <a:r>
              <a:rPr lang="en-US" dirty="0" smtClean="0"/>
              <a:t>Ethics</a:t>
            </a:r>
            <a:endParaRPr lang="en-US" dirty="0"/>
          </a:p>
        </p:txBody>
      </p:sp>
      <p:sp>
        <p:nvSpPr>
          <p:cNvPr id="3" name="Content Placeholder 2"/>
          <p:cNvSpPr>
            <a:spLocks noGrp="1"/>
          </p:cNvSpPr>
          <p:nvPr>
            <p:ph idx="1"/>
          </p:nvPr>
        </p:nvSpPr>
        <p:spPr/>
        <p:txBody>
          <a:bodyPr/>
          <a:lstStyle/>
          <a:p>
            <a:r>
              <a:rPr lang="en-US" dirty="0"/>
              <a:t>Ethics are moral principles that guide the way a person or organization behaves. It involves distinguishing between right and wrong and then making the right choice. </a:t>
            </a:r>
          </a:p>
          <a:p>
            <a:r>
              <a:rPr lang="en-US" dirty="0"/>
              <a:t>Managerial ethics are applied or professional ethics. They may take the form of written and unwritten codes of principles, and values and are determined by an organization’s culture. They largely govern the managerial activities within the organization. </a:t>
            </a:r>
          </a:p>
          <a:p>
            <a:endParaRPr lang="en-US" dirty="0"/>
          </a:p>
        </p:txBody>
      </p:sp>
    </p:spTree>
    <p:extLst>
      <p:ext uri="{BB962C8B-B14F-4D97-AF65-F5344CB8AC3E}">
        <p14:creationId xmlns:p14="http://schemas.microsoft.com/office/powerpoint/2010/main" val="16278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to Manage the Managerial Ethics </a:t>
            </a:r>
          </a:p>
        </p:txBody>
      </p:sp>
      <p:sp>
        <p:nvSpPr>
          <p:cNvPr id="3" name="Content Placeholder 2"/>
          <p:cNvSpPr>
            <a:spLocks noGrp="1"/>
          </p:cNvSpPr>
          <p:nvPr>
            <p:ph idx="1"/>
          </p:nvPr>
        </p:nvSpPr>
        <p:spPr/>
        <p:txBody>
          <a:bodyPr/>
          <a:lstStyle/>
          <a:p>
            <a:r>
              <a:rPr lang="en-US" dirty="0">
                <a:solidFill>
                  <a:schemeClr val="accent2"/>
                </a:solidFill>
              </a:rPr>
              <a:t>Some of the key guidelines agreed by experts are as below: </a:t>
            </a:r>
          </a:p>
          <a:p>
            <a:r>
              <a:rPr lang="en-US" dirty="0"/>
              <a:t>1.	</a:t>
            </a:r>
            <a:r>
              <a:rPr lang="en-US" dirty="0" smtClean="0"/>
              <a:t>Goal</a:t>
            </a:r>
            <a:endParaRPr lang="en-US" dirty="0"/>
          </a:p>
          <a:p>
            <a:r>
              <a:rPr lang="en-US" dirty="0"/>
              <a:t>2.	</a:t>
            </a:r>
            <a:r>
              <a:rPr lang="en-US" dirty="0" smtClean="0"/>
              <a:t>Focus</a:t>
            </a:r>
            <a:endParaRPr lang="en-US" dirty="0"/>
          </a:p>
          <a:p>
            <a:r>
              <a:rPr lang="en-US" dirty="0"/>
              <a:t>3.	Customer </a:t>
            </a:r>
            <a:r>
              <a:rPr lang="en-US" dirty="0" smtClean="0"/>
              <a:t>first</a:t>
            </a:r>
            <a:endParaRPr lang="en-US" dirty="0"/>
          </a:p>
          <a:p>
            <a:r>
              <a:rPr lang="en-US" dirty="0"/>
              <a:t>4.	</a:t>
            </a:r>
            <a:r>
              <a:rPr lang="en-US" dirty="0" smtClean="0"/>
              <a:t>Integrity</a:t>
            </a:r>
          </a:p>
          <a:p>
            <a:r>
              <a:rPr lang="en-US" dirty="0" smtClean="0"/>
              <a:t>5</a:t>
            </a:r>
            <a:r>
              <a:rPr lang="en-US" dirty="0"/>
              <a:t>.	Organizational </a:t>
            </a:r>
            <a:r>
              <a:rPr lang="en-US" dirty="0" smtClean="0"/>
              <a:t>standards</a:t>
            </a:r>
            <a:endParaRPr lang="en-US" dirty="0"/>
          </a:p>
        </p:txBody>
      </p:sp>
    </p:spTree>
    <p:extLst>
      <p:ext uri="{BB962C8B-B14F-4D97-AF65-F5344CB8AC3E}">
        <p14:creationId xmlns:p14="http://schemas.microsoft.com/office/powerpoint/2010/main" val="33726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to Apply Ethical (Managerial) Behavior </a:t>
            </a:r>
          </a:p>
        </p:txBody>
      </p:sp>
      <p:sp>
        <p:nvSpPr>
          <p:cNvPr id="3" name="Content Placeholder 2"/>
          <p:cNvSpPr>
            <a:spLocks noGrp="1"/>
          </p:cNvSpPr>
          <p:nvPr>
            <p:ph idx="1"/>
          </p:nvPr>
        </p:nvSpPr>
        <p:spPr/>
        <p:txBody>
          <a:bodyPr/>
          <a:lstStyle/>
          <a:p>
            <a:r>
              <a:rPr lang="en-US" dirty="0">
                <a:solidFill>
                  <a:schemeClr val="accent2"/>
                </a:solidFill>
              </a:rPr>
              <a:t>Founder must set code of ethical behaviors to be followed by their managers at all levels. Based on that managers have to practice following things: </a:t>
            </a:r>
          </a:p>
          <a:p>
            <a:r>
              <a:rPr lang="en-US" dirty="0"/>
              <a:t>1.	Respect for people </a:t>
            </a:r>
          </a:p>
          <a:p>
            <a:r>
              <a:rPr lang="en-US" dirty="0"/>
              <a:t>2.	The golden rule </a:t>
            </a:r>
          </a:p>
          <a:p>
            <a:r>
              <a:rPr lang="en-US" dirty="0"/>
              <a:t>3.	Obey the law </a:t>
            </a:r>
          </a:p>
          <a:p>
            <a:r>
              <a:rPr lang="en-US" dirty="0"/>
              <a:t>4.	Tell the truth </a:t>
            </a:r>
          </a:p>
          <a:p>
            <a:r>
              <a:rPr lang="en-US" dirty="0"/>
              <a:t>5.	Do not harm others </a:t>
            </a:r>
          </a:p>
          <a:p>
            <a:r>
              <a:rPr lang="en-US" dirty="0"/>
              <a:t>6.	Practice </a:t>
            </a:r>
            <a:r>
              <a:rPr lang="en-US" dirty="0" smtClean="0"/>
              <a:t>participation</a:t>
            </a:r>
            <a:endParaRPr lang="en-US" dirty="0"/>
          </a:p>
        </p:txBody>
      </p:sp>
    </p:spTree>
    <p:extLst>
      <p:ext uri="{BB962C8B-B14F-4D97-AF65-F5344CB8AC3E}">
        <p14:creationId xmlns:p14="http://schemas.microsoft.com/office/powerpoint/2010/main" val="323134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4960138"/>
            <a:ext cx="7772400" cy="1463040"/>
          </a:xfrm>
        </p:spPr>
        <p:txBody>
          <a:bodyPr/>
          <a:lstStyle/>
          <a:p>
            <a:r>
              <a:rPr lang="en-US" dirty="0"/>
              <a:t>Thank you</a:t>
            </a:r>
            <a:endParaRPr lang="en-GB" dirty="0"/>
          </a:p>
        </p:txBody>
      </p:sp>
      <p:sp>
        <p:nvSpPr>
          <p:cNvPr id="3" name="Picture Placeholder 2"/>
          <p:cNvSpPr>
            <a:spLocks noGrp="1"/>
          </p:cNvSpPr>
          <p:nvPr>
            <p:ph type="pic" idx="1"/>
          </p:nvPr>
        </p:nvSpPr>
        <p:spPr>
          <a:xfrm>
            <a:off x="0" y="0"/>
            <a:ext cx="12188952" cy="4572000"/>
          </a:xfrm>
        </p:spPr>
      </p:sp>
      <p:pic>
        <p:nvPicPr>
          <p:cNvPr id="4"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0" y="849522"/>
            <a:ext cx="3286035" cy="451926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888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Functions Of Leadership</a:t>
            </a:r>
            <a:endParaRPr lang="en-US" cap="none" dirty="0"/>
          </a:p>
        </p:txBody>
      </p:sp>
      <p:sp>
        <p:nvSpPr>
          <p:cNvPr id="4" name="Content Placeholder 3"/>
          <p:cNvSpPr>
            <a:spLocks noGrp="1"/>
          </p:cNvSpPr>
          <p:nvPr>
            <p:ph idx="1"/>
          </p:nvPr>
        </p:nvSpPr>
        <p:spPr>
          <a:xfrm>
            <a:off x="1024128" y="1763485"/>
            <a:ext cx="9720073" cy="587829"/>
          </a:xfrm>
        </p:spPr>
        <p:txBody>
          <a:bodyPr>
            <a:normAutofit/>
          </a:bodyPr>
          <a:lstStyle/>
          <a:p>
            <a:r>
              <a:rPr lang="en-US" dirty="0">
                <a:solidFill>
                  <a:schemeClr val="accent2"/>
                </a:solidFill>
              </a:rPr>
              <a:t>The following are the main functions of leadership.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342" y="2300931"/>
            <a:ext cx="5901293" cy="425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43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Styles of </a:t>
            </a:r>
            <a:r>
              <a:rPr lang="en-US" dirty="0" smtClean="0"/>
              <a:t>Leadership</a:t>
            </a:r>
            <a:endParaRPr lang="en-US" dirty="0"/>
          </a:p>
        </p:txBody>
      </p:sp>
      <p:sp>
        <p:nvSpPr>
          <p:cNvPr id="3" name="Content Placeholder 2"/>
          <p:cNvSpPr>
            <a:spLocks noGrp="1"/>
          </p:cNvSpPr>
          <p:nvPr>
            <p:ph idx="1"/>
          </p:nvPr>
        </p:nvSpPr>
        <p:spPr>
          <a:xfrm>
            <a:off x="1024128" y="1792515"/>
            <a:ext cx="9720073" cy="762000"/>
          </a:xfrm>
        </p:spPr>
        <p:txBody>
          <a:bodyPr/>
          <a:lstStyle/>
          <a:p>
            <a:pPr>
              <a:buNone/>
            </a:pPr>
            <a:r>
              <a:rPr lang="en-US" dirty="0">
                <a:solidFill>
                  <a:schemeClr val="accent2"/>
                </a:solidFill>
              </a:rPr>
              <a:t>Leadership style refers to leaders' behavior toward subordinates. It is based on leaders' goal, personality, experience, and value system.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951" y="2783645"/>
            <a:ext cx="6177881" cy="394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94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Autocratic (Authoritarian) Leadership </a:t>
            </a:r>
            <a:r>
              <a:rPr lang="en-US" dirty="0" smtClean="0"/>
              <a:t>Style</a:t>
            </a:r>
            <a:endParaRPr lang="en-US" dirty="0"/>
          </a:p>
        </p:txBody>
      </p:sp>
      <p:sp>
        <p:nvSpPr>
          <p:cNvPr id="3" name="Content Placeholder 2"/>
          <p:cNvSpPr>
            <a:spLocks noGrp="1"/>
          </p:cNvSpPr>
          <p:nvPr>
            <p:ph idx="1"/>
          </p:nvPr>
        </p:nvSpPr>
        <p:spPr/>
        <p:txBody>
          <a:bodyPr/>
          <a:lstStyle/>
          <a:p>
            <a:r>
              <a:rPr lang="en-US" dirty="0"/>
              <a:t>In autocratic leadership style, the leader makes decisions without taking input from others. Employees are neither considered nor consulted prior to a decision. However, they are expected to follow the decision.</a:t>
            </a:r>
          </a:p>
        </p:txBody>
      </p:sp>
    </p:spTree>
    <p:extLst>
      <p:ext uri="{BB962C8B-B14F-4D97-AF65-F5344CB8AC3E}">
        <p14:creationId xmlns:p14="http://schemas.microsoft.com/office/powerpoint/2010/main" val="232422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Autocratic </a:t>
            </a:r>
            <a:r>
              <a:rPr lang="en-US" dirty="0" smtClean="0"/>
              <a:t/>
            </a:r>
            <a:br>
              <a:rPr lang="en-US" dirty="0" smtClean="0"/>
            </a:br>
            <a:r>
              <a:rPr lang="en-US" dirty="0" smtClean="0"/>
              <a:t>(</a:t>
            </a:r>
            <a:r>
              <a:rPr lang="en-US" dirty="0"/>
              <a:t>Authoritarian) Leadership Style</a:t>
            </a:r>
          </a:p>
        </p:txBody>
      </p:sp>
      <p:sp>
        <p:nvSpPr>
          <p:cNvPr id="3" name="Content Placeholder 2"/>
          <p:cNvSpPr>
            <a:spLocks noGrp="1"/>
          </p:cNvSpPr>
          <p:nvPr>
            <p:ph idx="1"/>
          </p:nvPr>
        </p:nvSpPr>
        <p:spPr/>
        <p:txBody>
          <a:bodyPr/>
          <a:lstStyle/>
          <a:p>
            <a:r>
              <a:rPr lang="en-US" dirty="0">
                <a:solidFill>
                  <a:schemeClr val="accent2"/>
                </a:solidFill>
              </a:rPr>
              <a:t>The following are the advantages of autocratic leadership style. </a:t>
            </a:r>
          </a:p>
          <a:p>
            <a:pPr>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887" y="3510368"/>
            <a:ext cx="7472873" cy="164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26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359</TotalTime>
  <Words>2868</Words>
  <Application>Microsoft Office PowerPoint</Application>
  <PresentationFormat>Custom</PresentationFormat>
  <Paragraphs>310</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Integral</vt:lpstr>
      <vt:lpstr>Leading</vt:lpstr>
      <vt:lpstr>LEARNING OBJECTIVES</vt:lpstr>
      <vt:lpstr>Meaning of Leadership</vt:lpstr>
      <vt:lpstr>Nature/ Characteristics of Leadership</vt:lpstr>
      <vt:lpstr>Qualities of Good Leadership</vt:lpstr>
      <vt:lpstr>Functions Of Leadership</vt:lpstr>
      <vt:lpstr>Styles of Leadership</vt:lpstr>
      <vt:lpstr>Autocratic (Authoritarian) Leadership Style</vt:lpstr>
      <vt:lpstr>Advantages of Autocratic  (Authoritarian) Leadership Style</vt:lpstr>
      <vt:lpstr>Disadvantages Autocratic  (Authoritarian) Leadership Style</vt:lpstr>
      <vt:lpstr>Participative/Democratic Leadership Style</vt:lpstr>
      <vt:lpstr>Advantages of Democratic Leadership Style </vt:lpstr>
      <vt:lpstr>Disadvantages of Democratic Leadership Style</vt:lpstr>
      <vt:lpstr>Free-rein/Laissez Faire/Symbolic  Leadership Style</vt:lpstr>
      <vt:lpstr>Characteristics of Free-rein leadership style</vt:lpstr>
      <vt:lpstr>Advantages of Free-rein Leadership Style</vt:lpstr>
      <vt:lpstr>Disadvantages of Free-rein Leadership Style</vt:lpstr>
      <vt:lpstr>Three Types of Leadership Styles</vt:lpstr>
      <vt:lpstr>Three Types of Leadership Styles …(contd)</vt:lpstr>
      <vt:lpstr>Approaches to Leadership (Perspectives) </vt:lpstr>
      <vt:lpstr>Concept of Trait Approach </vt:lpstr>
      <vt:lpstr>Assumptions of Trait Approach</vt:lpstr>
      <vt:lpstr>Contributions of Trait Approach </vt:lpstr>
      <vt:lpstr>Limitations of Trait Approach </vt:lpstr>
      <vt:lpstr>Concept of Behavioral Approach</vt:lpstr>
      <vt:lpstr>The Michigan Studies</vt:lpstr>
      <vt:lpstr>The Ohio State Studies</vt:lpstr>
      <vt:lpstr>The Managerial Grid</vt:lpstr>
      <vt:lpstr>Contributions of Behavioral Approach </vt:lpstr>
      <vt:lpstr>Limitations of Behavioral Approach</vt:lpstr>
      <vt:lpstr>Concept of Contingency Approach </vt:lpstr>
      <vt:lpstr>Fred Fiedler's Contingency Theory</vt:lpstr>
      <vt:lpstr>Concept of P-G Theory </vt:lpstr>
      <vt:lpstr>Basic Premises in the Model: The Gist</vt:lpstr>
      <vt:lpstr>The Situational Factors </vt:lpstr>
      <vt:lpstr>Contributions of Contingency Approach </vt:lpstr>
      <vt:lpstr>Limitations of Contingency Approach</vt:lpstr>
      <vt:lpstr>Individual Differences</vt:lpstr>
      <vt:lpstr>Psychological Contract</vt:lpstr>
      <vt:lpstr>Problems and Solutions of Breach of Psychological Contracts</vt:lpstr>
      <vt:lpstr>Dimensions/Elements/Features of Psychological Contract </vt:lpstr>
      <vt:lpstr>Concept of Group</vt:lpstr>
      <vt:lpstr>Features/Characteristics of Group</vt:lpstr>
      <vt:lpstr>Reasons for Group Formation  (Importance of Group)</vt:lpstr>
      <vt:lpstr>Stages of Group Development</vt:lpstr>
      <vt:lpstr>Tuckman's Five Stage Theory of Group Development </vt:lpstr>
      <vt:lpstr>Classification or Types of Groups </vt:lpstr>
      <vt:lpstr>Difference between Formal and Informal Groups</vt:lpstr>
      <vt:lpstr>Difference between Formal and Informal Groups</vt:lpstr>
      <vt:lpstr>Concept of Team</vt:lpstr>
      <vt:lpstr>Groups vs. Teams</vt:lpstr>
      <vt:lpstr>Differences between Groups and Teams </vt:lpstr>
      <vt:lpstr>Differences between Groups and Teams </vt:lpstr>
      <vt:lpstr>Differences between Groups and Teams </vt:lpstr>
      <vt:lpstr>Types of Teams</vt:lpstr>
      <vt:lpstr>Concept of Managerial Ethics</vt:lpstr>
      <vt:lpstr>Guidelines to Manage the Managerial Ethics </vt:lpstr>
      <vt:lpstr>Way to Apply Ethical (Managerial) Behavior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asmita2</dc:creator>
  <cp:lastModifiedBy>asmita7</cp:lastModifiedBy>
  <cp:revision>125</cp:revision>
  <dcterms:created xsi:type="dcterms:W3CDTF">2020-07-31T04:39:43Z</dcterms:created>
  <dcterms:modified xsi:type="dcterms:W3CDTF">2021-06-29T11:54:19Z</dcterms:modified>
</cp:coreProperties>
</file>