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32" r:id="rId1"/>
  </p:sldMasterIdLst>
  <p:handoutMasterIdLst>
    <p:handoutMasterId r:id="rId52"/>
  </p:handoutMasterIdLst>
  <p:sldIdLst>
    <p:sldId id="256" r:id="rId2"/>
    <p:sldId id="345" r:id="rId3"/>
    <p:sldId id="306" r:id="rId4"/>
    <p:sldId id="347" r:id="rId5"/>
    <p:sldId id="307" r:id="rId6"/>
    <p:sldId id="308" r:id="rId7"/>
    <p:sldId id="309" r:id="rId8"/>
    <p:sldId id="310" r:id="rId9"/>
    <p:sldId id="311" r:id="rId10"/>
    <p:sldId id="312" r:id="rId11"/>
    <p:sldId id="313" r:id="rId12"/>
    <p:sldId id="314" r:id="rId13"/>
    <p:sldId id="349" r:id="rId14"/>
    <p:sldId id="350" r:id="rId15"/>
    <p:sldId id="351" r:id="rId16"/>
    <p:sldId id="352" r:id="rId17"/>
    <p:sldId id="315" r:id="rId18"/>
    <p:sldId id="316" r:id="rId19"/>
    <p:sldId id="353"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54" r:id="rId44"/>
    <p:sldId id="340" r:id="rId45"/>
    <p:sldId id="341" r:id="rId46"/>
    <p:sldId id="342" r:id="rId47"/>
    <p:sldId id="355" r:id="rId48"/>
    <p:sldId id="343" r:id="rId49"/>
    <p:sldId id="344" r:id="rId50"/>
    <p:sldId id="34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100" d="100"/>
          <a:sy n="100" d="100"/>
        </p:scale>
        <p:origin x="-792" y="-3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371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66180F-B54B-4AFD-9F9D-3DC0A2052E75}" type="datetimeFigureOut">
              <a:rPr lang="en-GB" smtClean="0"/>
              <a:pPr/>
              <a:t>09/06/2021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F1854-84E3-4B4C-ADDA-8CF694BF99EA}" type="slidenum">
              <a:rPr lang="en-GB" smtClean="0"/>
              <a:pPr/>
              <a:t>‹#›</a:t>
            </a:fld>
            <a:endParaRPr lang="en-GB"/>
          </a:p>
        </p:txBody>
      </p:sp>
    </p:spTree>
    <p:extLst>
      <p:ext uri="{BB962C8B-B14F-4D97-AF65-F5344CB8AC3E}">
        <p14:creationId xmlns:p14="http://schemas.microsoft.com/office/powerpoint/2010/main" val="8372592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31952" y="4960137"/>
            <a:ext cx="4697648"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 y="4585351"/>
            <a:ext cx="3527190" cy="2272649"/>
          </a:xfrm>
          <a:prstGeom prst="rect">
            <a:avLst/>
          </a:prstGeom>
        </p:spPr>
      </p:pic>
    </p:spTree>
    <p:extLst>
      <p:ext uri="{BB962C8B-B14F-4D97-AF65-F5344CB8AC3E}">
        <p14:creationId xmlns:p14="http://schemas.microsoft.com/office/powerpoint/2010/main" val="232984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888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57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solidFill>
                  <a:schemeClr val="accent3">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tabLst/>
              <a:defRPr sz="2400"/>
            </a:lvl1pPr>
            <a:lvl2pPr marL="265176" indent="-137160">
              <a:buFont typeface="Wingdings" pitchFamily="2" charset="2"/>
              <a:buChar char="v"/>
              <a:defRPr lang="en-US" sz="1800" kern="1200" dirty="0">
                <a:solidFill>
                  <a:schemeClr val="tx1"/>
                </a:solidFill>
                <a:latin typeface="+mn-lt"/>
                <a:ea typeface="+mn-ea"/>
                <a:cs typeface="+mn-cs"/>
              </a:defRPr>
            </a:lvl2pPr>
            <a:lvl3pPr marL="1143000" indent="-365125">
              <a:defRPr/>
            </a:lvl3pPr>
            <a:lvl4pPr marL="1371600" indent="-228600">
              <a:defRPr/>
            </a:lvl4pPr>
            <a:lvl5pPr marL="1600200" indent="-228600">
              <a:defRPr/>
            </a:lvl5pPr>
          </a:lstStyle>
          <a:p>
            <a:pPr lvl="0"/>
            <a:r>
              <a:rPr lang="en-US" dirty="0"/>
              <a:t>Edit Master text styles</a:t>
            </a:r>
          </a:p>
          <a:p>
            <a:pPr marL="866775" lvl="1" indent="-409575" algn="l" defTabSz="914400" rtl="0" eaLnBrk="1" latinLnBrk="0" hangingPunct="1">
              <a:lnSpc>
                <a:spcPct val="90000"/>
              </a:lnSpc>
              <a:spcBef>
                <a:spcPts val="200"/>
              </a:spcBef>
              <a:spcAft>
                <a:spcPts val="400"/>
              </a:spcAft>
              <a:buClr>
                <a:schemeClr val="accent1"/>
              </a:buClr>
              <a:buFont typeface="Wingdings" pitchFamily="2" charset="2"/>
              <a:buChar char="v"/>
            </a:pPr>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7" name="Picture 6"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35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989320" y="2286000"/>
            <a:ext cx="4754880" cy="4023360"/>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pic>
        <p:nvPicPr>
          <p:cNvPr id="8" name="Picture 7" descr="\\10.10.92.103\asmita7\Bikash\Work 2021\Resources\Asmita Logo\4 color logo.t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681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4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4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Edit Master text styles</a:t>
            </a:r>
          </a:p>
        </p:txBody>
      </p:sp>
      <p:sp>
        <p:nvSpPr>
          <p:cNvPr id="6" name="Content Placeholder 5"/>
          <p:cNvSpPr>
            <a:spLocks noGrp="1"/>
          </p:cNvSpPr>
          <p:nvPr>
            <p:ph sz="quarter" idx="4"/>
          </p:nvPr>
        </p:nvSpPr>
        <p:spPr>
          <a:xfrm>
            <a:off x="5990888" y="2967788"/>
            <a:ext cx="4754880" cy="3341572"/>
          </a:xfrm>
        </p:spPr>
        <p:txBody>
          <a:bodyPr/>
          <a:lstStyle>
            <a:lvl1pPr>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554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0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9521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159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16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6/9/2021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173497"/>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defTabSz="914400" rtl="0" eaLnBrk="1" latinLnBrk="0" hangingPunct="1">
        <a:lnSpc>
          <a:spcPct val="80000"/>
        </a:lnSpc>
        <a:spcBef>
          <a:spcPct val="0"/>
        </a:spcBef>
        <a:buNone/>
        <a:defRPr sz="5000" kern="1200" cap="none" spc="100" baseline="0">
          <a:solidFill>
            <a:schemeClr val="accent3">
              <a:lumMod val="75000"/>
            </a:schemeClr>
          </a:solidFill>
          <a:latin typeface="+mj-lt"/>
          <a:ea typeface="+mj-ea"/>
          <a:cs typeface="+mj-cs"/>
        </a:defRPr>
      </a:lvl1pPr>
    </p:titleStyle>
    <p:bodyStyle>
      <a:lvl1pPr marL="91440" indent="-91440" algn="just"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tif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9974" y="5007762"/>
            <a:ext cx="4619625" cy="1463040"/>
          </a:xfrm>
        </p:spPr>
        <p:txBody>
          <a:bodyPr>
            <a:noAutofit/>
          </a:bodyPr>
          <a:lstStyle/>
          <a:p>
            <a:r>
              <a:rPr lang="en-US" sz="4500" b="1" dirty="0">
                <a:solidFill>
                  <a:srgbClr val="FF0000"/>
                </a:solidFill>
              </a:rPr>
              <a:t>Organizing </a:t>
            </a:r>
          </a:p>
        </p:txBody>
      </p:sp>
      <p:sp>
        <p:nvSpPr>
          <p:cNvPr id="3" name="Subtitle 2"/>
          <p:cNvSpPr>
            <a:spLocks noGrp="1"/>
          </p:cNvSpPr>
          <p:nvPr>
            <p:ph type="subTitle" idx="1"/>
          </p:nvPr>
        </p:nvSpPr>
        <p:spPr>
          <a:solidFill>
            <a:srgbClr val="00B0F0"/>
          </a:solidFill>
        </p:spPr>
        <p:txBody>
          <a:bodyPr>
            <a:normAutofit/>
          </a:bodyPr>
          <a:lstStyle/>
          <a:p>
            <a:r>
              <a:rPr lang="en-US" sz="4000" b="1" dirty="0">
                <a:solidFill>
                  <a:schemeClr val="bg1"/>
                </a:solidFill>
              </a:rPr>
              <a:t>Chapter </a:t>
            </a:r>
            <a:r>
              <a:rPr lang="en-US" sz="4000" b="1" dirty="0" smtClean="0">
                <a:solidFill>
                  <a:schemeClr val="bg1"/>
                </a:solidFill>
              </a:rPr>
              <a:t>6</a:t>
            </a:r>
            <a:endParaRPr lang="en-GB" sz="4000" b="1" dirty="0">
              <a:solidFill>
                <a:schemeClr val="bg1"/>
              </a:solidFill>
            </a:endParaRPr>
          </a:p>
        </p:txBody>
      </p:sp>
      <p:sp>
        <p:nvSpPr>
          <p:cNvPr id="5" name="Rectangle 4"/>
          <p:cNvSpPr/>
          <p:nvPr/>
        </p:nvSpPr>
        <p:spPr>
          <a:xfrm>
            <a:off x="3339313" y="-19051"/>
            <a:ext cx="8852687" cy="4592369"/>
          </a:xfrm>
          <a:prstGeom prst="rect">
            <a:avLst/>
          </a:prstGeom>
          <a:blipFill dpi="0" rotWithShape="1">
            <a:blip r:embed="rId2">
              <a:alphaModFix amt="67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799" y="1995268"/>
            <a:ext cx="1874544" cy="25780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23545607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a:t>
            </a:r>
            <a:r>
              <a:rPr lang="en-US" dirty="0"/>
              <a:t>Differentiation </a:t>
            </a:r>
          </a:p>
        </p:txBody>
      </p:sp>
      <p:sp>
        <p:nvSpPr>
          <p:cNvPr id="3" name="Content Placeholder 2"/>
          <p:cNvSpPr>
            <a:spLocks noGrp="1"/>
          </p:cNvSpPr>
          <p:nvPr>
            <p:ph idx="1"/>
          </p:nvPr>
        </p:nvSpPr>
        <p:spPr/>
        <p:txBody>
          <a:bodyPr>
            <a:noAutofit/>
          </a:bodyPr>
          <a:lstStyle/>
          <a:p>
            <a:r>
              <a:rPr lang="en-US" dirty="0"/>
              <a:t>Vertical differentiation of organization structure divides the organization according to hierarchies or layers reflected by authority, responsibility, control and communication. </a:t>
            </a:r>
          </a:p>
          <a:p>
            <a:r>
              <a:rPr lang="en-US" b="1" dirty="0">
                <a:solidFill>
                  <a:srgbClr val="FF0000"/>
                </a:solidFill>
              </a:rPr>
              <a:t>Tall Organization Structure</a:t>
            </a:r>
            <a:endParaRPr lang="en-US" dirty="0">
              <a:solidFill>
                <a:srgbClr val="FF0000"/>
              </a:solidFill>
            </a:endParaRPr>
          </a:p>
          <a:p>
            <a:r>
              <a:rPr lang="en-US" dirty="0"/>
              <a:t>The tall organization structure has many layers of management and a tall chain of command. Generally, larger companies with large number employees adopt tall structures. </a:t>
            </a:r>
          </a:p>
          <a:p>
            <a:r>
              <a:rPr lang="en-US" b="1" dirty="0">
                <a:solidFill>
                  <a:srgbClr val="FF0000"/>
                </a:solidFill>
              </a:rPr>
              <a:t>Flat Organization Structure</a:t>
            </a:r>
            <a:endParaRPr lang="en-US" dirty="0">
              <a:solidFill>
                <a:srgbClr val="FF0000"/>
              </a:solidFill>
            </a:endParaRPr>
          </a:p>
          <a:p>
            <a:r>
              <a:rPr lang="en-US" dirty="0"/>
              <a:t>A flat organization structure has fewer levels of management and wide span of control. </a:t>
            </a:r>
          </a:p>
          <a:p>
            <a:r>
              <a:rPr lang="en-US" dirty="0"/>
              <a:t> </a:t>
            </a:r>
          </a:p>
          <a:p>
            <a:endParaRPr lang="en-US" dirty="0"/>
          </a:p>
        </p:txBody>
      </p:sp>
    </p:spTree>
    <p:extLst>
      <p:ext uri="{BB962C8B-B14F-4D97-AF65-F5344CB8AC3E}">
        <p14:creationId xmlns:p14="http://schemas.microsoft.com/office/powerpoint/2010/main" val="87928968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a:t>
            </a:r>
            <a:r>
              <a:rPr lang="en-US" dirty="0"/>
              <a:t>Differentiation </a:t>
            </a:r>
          </a:p>
        </p:txBody>
      </p:sp>
      <p:sp>
        <p:nvSpPr>
          <p:cNvPr id="3" name="Content Placeholder 2"/>
          <p:cNvSpPr>
            <a:spLocks noGrp="1"/>
          </p:cNvSpPr>
          <p:nvPr>
            <p:ph idx="1"/>
          </p:nvPr>
        </p:nvSpPr>
        <p:spPr/>
        <p:txBody>
          <a:bodyPr/>
          <a:lstStyle/>
          <a:p>
            <a:r>
              <a:rPr lang="en-US" dirty="0" smtClean="0"/>
              <a:t>Horizontal </a:t>
            </a:r>
            <a:r>
              <a:rPr lang="en-US" dirty="0"/>
              <a:t>differentiation of organization structure relates to division of the organization into similar or parallel units or departments based on functions, divisions, places and products. </a:t>
            </a:r>
          </a:p>
          <a:p>
            <a:pPr marL="685800" indent="-685800" algn="l">
              <a:lnSpc>
                <a:spcPct val="100000"/>
              </a:lnSpc>
              <a:spcBef>
                <a:spcPts val="600"/>
              </a:spcBef>
              <a:buNone/>
            </a:pPr>
            <a:r>
              <a:rPr lang="en-US" dirty="0"/>
              <a:t>1.	Functional structure </a:t>
            </a:r>
          </a:p>
          <a:p>
            <a:pPr marL="685800" indent="-685800" algn="l">
              <a:lnSpc>
                <a:spcPct val="100000"/>
              </a:lnSpc>
              <a:spcBef>
                <a:spcPts val="600"/>
              </a:spcBef>
              <a:buNone/>
            </a:pPr>
            <a:r>
              <a:rPr lang="en-US" dirty="0"/>
              <a:t>2.	Multidivisional structure </a:t>
            </a:r>
          </a:p>
          <a:p>
            <a:pPr marL="685800" indent="-685800" algn="l">
              <a:lnSpc>
                <a:spcPct val="100000"/>
              </a:lnSpc>
              <a:spcBef>
                <a:spcPts val="600"/>
              </a:spcBef>
              <a:buNone/>
            </a:pPr>
            <a:r>
              <a:rPr lang="en-US" dirty="0" smtClean="0"/>
              <a:t>3.	Geographic structure</a:t>
            </a:r>
          </a:p>
          <a:p>
            <a:pPr marL="685800" indent="-685800" algn="l">
              <a:lnSpc>
                <a:spcPct val="100000"/>
              </a:lnSpc>
              <a:spcBef>
                <a:spcPts val="600"/>
              </a:spcBef>
              <a:buNone/>
            </a:pPr>
            <a:r>
              <a:rPr lang="en-US" dirty="0" smtClean="0"/>
              <a:t>4.	Matrix Structure</a:t>
            </a:r>
            <a:endParaRPr lang="en-US" dirty="0"/>
          </a:p>
          <a:p>
            <a:endParaRPr lang="en-US" dirty="0"/>
          </a:p>
        </p:txBody>
      </p:sp>
    </p:spTree>
    <p:extLst>
      <p:ext uri="{BB962C8B-B14F-4D97-AF65-F5344CB8AC3E}">
        <p14:creationId xmlns:p14="http://schemas.microsoft.com/office/powerpoint/2010/main" val="22731980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a:t>
            </a:r>
            <a:r>
              <a:rPr lang="en-US" dirty="0"/>
              <a:t>Organizational Structures</a:t>
            </a:r>
          </a:p>
        </p:txBody>
      </p:sp>
      <p:sp>
        <p:nvSpPr>
          <p:cNvPr id="3" name="Content Placeholder 2"/>
          <p:cNvSpPr>
            <a:spLocks noGrp="1"/>
          </p:cNvSpPr>
          <p:nvPr>
            <p:ph idx="1"/>
          </p:nvPr>
        </p:nvSpPr>
        <p:spPr/>
        <p:txBody>
          <a:bodyPr>
            <a:normAutofit/>
          </a:bodyPr>
          <a:lstStyle/>
          <a:p>
            <a:pPr marL="685800" indent="-685800" algn="l">
              <a:lnSpc>
                <a:spcPct val="100000"/>
              </a:lnSpc>
              <a:spcBef>
                <a:spcPts val="600"/>
              </a:spcBef>
              <a:buNone/>
            </a:pPr>
            <a:r>
              <a:rPr lang="en-US" b="1" dirty="0">
                <a:solidFill>
                  <a:srgbClr val="FF0000"/>
                </a:solidFill>
              </a:rPr>
              <a:t>1.	Team based structure:</a:t>
            </a:r>
            <a:r>
              <a:rPr lang="en-US" b="1" dirty="0"/>
              <a:t> </a:t>
            </a:r>
            <a:r>
              <a:rPr lang="en-US" dirty="0"/>
              <a:t>A team comprises a group of people linked in a common purpose. Teams normally have members with complementary skills, knowledge, educational level, and experience. </a:t>
            </a:r>
          </a:p>
          <a:p>
            <a:pPr marL="685800" indent="-685800" algn="l">
              <a:lnSpc>
                <a:spcPct val="100000"/>
              </a:lnSpc>
              <a:spcBef>
                <a:spcPts val="600"/>
              </a:spcBef>
              <a:buNone/>
            </a:pPr>
            <a:endParaRPr lang="en-US" b="1" dirty="0" smtClean="0"/>
          </a:p>
          <a:p>
            <a:pPr marL="685800" indent="-685800" algn="l">
              <a:lnSpc>
                <a:spcPct val="100000"/>
              </a:lnSpc>
              <a:spcBef>
                <a:spcPts val="600"/>
              </a:spcBef>
              <a:buNone/>
            </a:pPr>
            <a:r>
              <a:rPr lang="en-US" b="1" dirty="0" smtClean="0">
                <a:solidFill>
                  <a:srgbClr val="FF0000"/>
                </a:solidFill>
              </a:rPr>
              <a:t>2</a:t>
            </a:r>
            <a:r>
              <a:rPr lang="en-US" b="1" dirty="0">
                <a:solidFill>
                  <a:srgbClr val="FF0000"/>
                </a:solidFill>
              </a:rPr>
              <a:t>.	Network Structure: </a:t>
            </a:r>
            <a:r>
              <a:rPr lang="en-US" dirty="0"/>
              <a:t>A network structure is also called virtual structure or non-structure. It is a series of independent business units linked together by computers information system that designs, produces, and markets a product. It is most useful when the environment of a firm is unstable. </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422747362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Team-based Structure </a:t>
            </a:r>
          </a:p>
        </p:txBody>
      </p:sp>
      <p:sp>
        <p:nvSpPr>
          <p:cNvPr id="3" name="Content Placeholder 2"/>
          <p:cNvSpPr>
            <a:spLocks noGrp="1"/>
          </p:cNvSpPr>
          <p:nvPr>
            <p:ph idx="1"/>
          </p:nvPr>
        </p:nvSpPr>
        <p:spPr/>
        <p:txBody>
          <a:bodyPr>
            <a:normAutofit lnSpcReduction="10000"/>
          </a:bodyPr>
          <a:lstStyle/>
          <a:p>
            <a:pPr>
              <a:lnSpc>
                <a:spcPct val="100000"/>
              </a:lnSpc>
              <a:buNone/>
            </a:pPr>
            <a:r>
              <a:rPr lang="en-US" dirty="0">
                <a:solidFill>
                  <a:srgbClr val="FF0000"/>
                </a:solidFill>
              </a:rPr>
              <a:t>The advantages of a team-based structure are as follows. </a:t>
            </a:r>
          </a:p>
          <a:p>
            <a:pPr marL="457200" indent="-457200">
              <a:buFont typeface="+mj-lt"/>
              <a:buAutoNum type="arabicPeriod"/>
            </a:pPr>
            <a:r>
              <a:rPr lang="en-US" dirty="0" smtClean="0"/>
              <a:t>Collective </a:t>
            </a:r>
            <a:r>
              <a:rPr lang="en-US" dirty="0"/>
              <a:t>goal setting</a:t>
            </a:r>
          </a:p>
          <a:p>
            <a:pPr marL="457200" indent="-457200">
              <a:buFont typeface="+mj-lt"/>
              <a:buAutoNum type="arabicPeriod"/>
            </a:pPr>
            <a:r>
              <a:rPr lang="en-US" dirty="0" smtClean="0"/>
              <a:t>Mutual </a:t>
            </a:r>
            <a:r>
              <a:rPr lang="en-US" dirty="0"/>
              <a:t>trust</a:t>
            </a:r>
          </a:p>
          <a:p>
            <a:pPr marL="457200" indent="-457200">
              <a:buFont typeface="+mj-lt"/>
              <a:buAutoNum type="arabicPeriod"/>
            </a:pPr>
            <a:r>
              <a:rPr lang="en-US" dirty="0" smtClean="0"/>
              <a:t>Effective </a:t>
            </a:r>
            <a:r>
              <a:rPr lang="en-US" dirty="0"/>
              <a:t>communication</a:t>
            </a:r>
          </a:p>
          <a:p>
            <a:pPr marL="457200" indent="-457200">
              <a:buFont typeface="+mj-lt"/>
              <a:buAutoNum type="arabicPeriod"/>
            </a:pPr>
            <a:r>
              <a:rPr lang="en-US" dirty="0" smtClean="0"/>
              <a:t>Decision </a:t>
            </a:r>
            <a:r>
              <a:rPr lang="en-US" dirty="0"/>
              <a:t>by understanding</a:t>
            </a:r>
          </a:p>
          <a:p>
            <a:pPr marL="457200" indent="-457200">
              <a:buFont typeface="+mj-lt"/>
              <a:buAutoNum type="arabicPeriod"/>
            </a:pPr>
            <a:r>
              <a:rPr lang="en-US" dirty="0" smtClean="0"/>
              <a:t>Complementary </a:t>
            </a:r>
            <a:r>
              <a:rPr lang="en-US" dirty="0"/>
              <a:t>skills </a:t>
            </a:r>
          </a:p>
          <a:p>
            <a:pPr marL="457200" indent="-457200">
              <a:buFont typeface="+mj-lt"/>
              <a:buAutoNum type="arabicPeriod"/>
            </a:pPr>
            <a:r>
              <a:rPr lang="en-US" dirty="0" smtClean="0"/>
              <a:t>Flexibility </a:t>
            </a:r>
            <a:r>
              <a:rPr lang="en-US" dirty="0"/>
              <a:t>in operation</a:t>
            </a:r>
          </a:p>
          <a:p>
            <a:pPr marL="457200" indent="-457200">
              <a:buFont typeface="+mj-lt"/>
              <a:buAutoNum type="arabicPeriod"/>
            </a:pPr>
            <a:r>
              <a:rPr lang="en-US" dirty="0" smtClean="0"/>
              <a:t>Self-directing</a:t>
            </a:r>
            <a:endParaRPr lang="en-US" dirty="0"/>
          </a:p>
          <a:p>
            <a:endParaRPr lang="en-US" dirty="0"/>
          </a:p>
        </p:txBody>
      </p:sp>
    </p:spTree>
    <p:extLst>
      <p:ext uri="{BB962C8B-B14F-4D97-AF65-F5344CB8AC3E}">
        <p14:creationId xmlns:p14="http://schemas.microsoft.com/office/powerpoint/2010/main" val="54458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Team-based Structure </a:t>
            </a:r>
          </a:p>
        </p:txBody>
      </p:sp>
      <p:sp>
        <p:nvSpPr>
          <p:cNvPr id="3" name="Content Placeholder 2"/>
          <p:cNvSpPr>
            <a:spLocks noGrp="1"/>
          </p:cNvSpPr>
          <p:nvPr>
            <p:ph idx="1"/>
          </p:nvPr>
        </p:nvSpPr>
        <p:spPr/>
        <p:txBody>
          <a:bodyPr/>
          <a:lstStyle/>
          <a:p>
            <a:pPr>
              <a:lnSpc>
                <a:spcPct val="100000"/>
              </a:lnSpc>
              <a:buNone/>
            </a:pPr>
            <a:r>
              <a:rPr lang="en-US" dirty="0">
                <a:solidFill>
                  <a:srgbClr val="FF0000"/>
                </a:solidFill>
              </a:rPr>
              <a:t>The disadvantages of a team-based structure are as follows. </a:t>
            </a:r>
          </a:p>
          <a:p>
            <a:pPr marL="457200" indent="-457200">
              <a:buFont typeface="+mj-lt"/>
              <a:buAutoNum type="arabicPeriod"/>
            </a:pPr>
            <a:r>
              <a:rPr lang="en-US" dirty="0" smtClean="0"/>
              <a:t>Source </a:t>
            </a:r>
            <a:r>
              <a:rPr lang="en-US" dirty="0"/>
              <a:t>of conflict</a:t>
            </a:r>
          </a:p>
          <a:p>
            <a:pPr marL="457200" indent="-457200">
              <a:buFont typeface="+mj-lt"/>
              <a:buAutoNum type="arabicPeriod"/>
            </a:pPr>
            <a:r>
              <a:rPr lang="en-US" dirty="0" smtClean="0"/>
              <a:t>Difficult to </a:t>
            </a:r>
            <a:r>
              <a:rPr lang="en-US" dirty="0"/>
              <a:t>coordinate</a:t>
            </a:r>
          </a:p>
          <a:p>
            <a:pPr marL="457200" indent="-457200">
              <a:buFont typeface="+mj-lt"/>
              <a:buAutoNum type="arabicPeriod"/>
            </a:pPr>
            <a:r>
              <a:rPr lang="en-US" dirty="0" smtClean="0"/>
              <a:t>Lack of </a:t>
            </a:r>
            <a:r>
              <a:rPr lang="en-US" dirty="0"/>
              <a:t>effective control</a:t>
            </a:r>
          </a:p>
          <a:p>
            <a:pPr marL="457200" indent="-457200">
              <a:buFont typeface="+mj-lt"/>
              <a:buAutoNum type="arabicPeriod"/>
            </a:pPr>
            <a:r>
              <a:rPr lang="en-US" dirty="0" smtClean="0"/>
              <a:t>More </a:t>
            </a:r>
            <a:r>
              <a:rPr lang="en-US" dirty="0"/>
              <a:t>inter dependence</a:t>
            </a:r>
          </a:p>
          <a:p>
            <a:pPr marL="457200" indent="-457200">
              <a:buFont typeface="+mj-lt"/>
              <a:buAutoNum type="arabicPeriod"/>
            </a:pPr>
            <a:r>
              <a:rPr lang="en-US" dirty="0" smtClean="0"/>
              <a:t>Complexity </a:t>
            </a:r>
            <a:r>
              <a:rPr lang="en-US" dirty="0"/>
              <a:t>in decision</a:t>
            </a:r>
          </a:p>
          <a:p>
            <a:endParaRPr lang="en-US" dirty="0"/>
          </a:p>
        </p:txBody>
      </p:sp>
    </p:spTree>
    <p:extLst>
      <p:ext uri="{BB962C8B-B14F-4D97-AF65-F5344CB8AC3E}">
        <p14:creationId xmlns:p14="http://schemas.microsoft.com/office/powerpoint/2010/main" val="971923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Network Structure </a:t>
            </a:r>
          </a:p>
        </p:txBody>
      </p:sp>
      <p:sp>
        <p:nvSpPr>
          <p:cNvPr id="3" name="Content Placeholder 2"/>
          <p:cNvSpPr>
            <a:spLocks noGrp="1"/>
          </p:cNvSpPr>
          <p:nvPr>
            <p:ph idx="1"/>
          </p:nvPr>
        </p:nvSpPr>
        <p:spPr/>
        <p:txBody>
          <a:bodyPr/>
          <a:lstStyle/>
          <a:p>
            <a:r>
              <a:rPr lang="en-US" b="1" dirty="0">
                <a:solidFill>
                  <a:srgbClr val="FF0000"/>
                </a:solidFill>
              </a:rPr>
              <a:t>The following are some of the notable advantages of network structure.</a:t>
            </a:r>
          </a:p>
          <a:p>
            <a:pPr marL="457200" indent="-457200">
              <a:buFont typeface="+mj-lt"/>
              <a:buAutoNum type="arabicPeriod"/>
            </a:pPr>
            <a:r>
              <a:rPr lang="en-US" dirty="0" smtClean="0"/>
              <a:t>Eliminate </a:t>
            </a:r>
            <a:r>
              <a:rPr lang="en-US" dirty="0"/>
              <a:t>over </a:t>
            </a:r>
            <a:r>
              <a:rPr lang="en-US" dirty="0" err="1"/>
              <a:t>departmentation</a:t>
            </a:r>
            <a:r>
              <a:rPr lang="en-US" dirty="0"/>
              <a:t> </a:t>
            </a:r>
          </a:p>
          <a:p>
            <a:pPr marL="457200" indent="-457200">
              <a:buFont typeface="+mj-lt"/>
              <a:buAutoNum type="arabicPeriod"/>
            </a:pPr>
            <a:r>
              <a:rPr lang="en-US" dirty="0" smtClean="0"/>
              <a:t>Minimize </a:t>
            </a:r>
            <a:r>
              <a:rPr lang="en-US" dirty="0"/>
              <a:t>administrative cost </a:t>
            </a:r>
          </a:p>
          <a:p>
            <a:pPr marL="457200" indent="-457200">
              <a:buFont typeface="+mj-lt"/>
              <a:buAutoNum type="arabicPeriod"/>
            </a:pPr>
            <a:r>
              <a:rPr lang="en-US" dirty="0" smtClean="0"/>
              <a:t>Benefit </a:t>
            </a:r>
            <a:r>
              <a:rPr lang="en-US" dirty="0"/>
              <a:t>of specialization</a:t>
            </a:r>
          </a:p>
          <a:p>
            <a:pPr marL="457200" indent="-457200">
              <a:buFont typeface="+mj-lt"/>
              <a:buAutoNum type="arabicPeriod"/>
            </a:pPr>
            <a:r>
              <a:rPr lang="en-US" dirty="0" smtClean="0"/>
              <a:t>Flexible </a:t>
            </a:r>
            <a:r>
              <a:rPr lang="en-US" dirty="0"/>
              <a:t>in operation </a:t>
            </a:r>
          </a:p>
          <a:p>
            <a:pPr marL="457200" indent="-457200">
              <a:buFont typeface="+mj-lt"/>
              <a:buAutoNum type="arabicPeriod"/>
            </a:pPr>
            <a:r>
              <a:rPr lang="en-US" dirty="0" smtClean="0"/>
              <a:t>Foster </a:t>
            </a:r>
            <a:r>
              <a:rPr lang="en-US" dirty="0"/>
              <a:t>learning</a:t>
            </a:r>
          </a:p>
          <a:p>
            <a:pPr marL="457200" indent="-457200">
              <a:buFont typeface="+mj-lt"/>
              <a:buAutoNum type="arabicPeriod"/>
            </a:pPr>
            <a:endParaRPr lang="en-US" dirty="0"/>
          </a:p>
        </p:txBody>
      </p:sp>
    </p:spTree>
    <p:extLst>
      <p:ext uri="{BB962C8B-B14F-4D97-AF65-F5344CB8AC3E}">
        <p14:creationId xmlns:p14="http://schemas.microsoft.com/office/powerpoint/2010/main" val="13166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 of Network Structure</a:t>
            </a:r>
          </a:p>
        </p:txBody>
      </p:sp>
      <p:sp>
        <p:nvSpPr>
          <p:cNvPr id="3" name="Content Placeholder 2"/>
          <p:cNvSpPr>
            <a:spLocks noGrp="1"/>
          </p:cNvSpPr>
          <p:nvPr>
            <p:ph idx="1"/>
          </p:nvPr>
        </p:nvSpPr>
        <p:spPr/>
        <p:txBody>
          <a:bodyPr/>
          <a:lstStyle/>
          <a:p>
            <a:pPr>
              <a:lnSpc>
                <a:spcPct val="100000"/>
              </a:lnSpc>
              <a:buNone/>
            </a:pPr>
            <a:r>
              <a:rPr lang="en-US" dirty="0">
                <a:solidFill>
                  <a:srgbClr val="FF0000"/>
                </a:solidFill>
              </a:rPr>
              <a:t>The following are some of the disadvantages of network structure.</a:t>
            </a:r>
          </a:p>
          <a:p>
            <a:pPr marL="457200" indent="-457200">
              <a:buFont typeface="+mj-lt"/>
              <a:buAutoNum type="arabicPeriod"/>
            </a:pPr>
            <a:r>
              <a:rPr lang="en-US" dirty="0" smtClean="0"/>
              <a:t>Possibility </a:t>
            </a:r>
            <a:r>
              <a:rPr lang="en-US" dirty="0"/>
              <a:t>of conflict </a:t>
            </a:r>
          </a:p>
          <a:p>
            <a:pPr marL="457200" indent="-457200">
              <a:buFont typeface="+mj-lt"/>
              <a:buAutoNum type="arabicPeriod"/>
            </a:pPr>
            <a:r>
              <a:rPr lang="en-US" dirty="0" smtClean="0"/>
              <a:t>Lack </a:t>
            </a:r>
            <a:r>
              <a:rPr lang="en-US" dirty="0"/>
              <a:t>of secrecy </a:t>
            </a:r>
          </a:p>
          <a:p>
            <a:pPr marL="457200" indent="-457200">
              <a:buFont typeface="+mj-lt"/>
              <a:buAutoNum type="arabicPeriod"/>
            </a:pPr>
            <a:r>
              <a:rPr lang="en-US" dirty="0" smtClean="0"/>
              <a:t>Difficult </a:t>
            </a:r>
            <a:r>
              <a:rPr lang="en-US" dirty="0"/>
              <a:t>to coordinate </a:t>
            </a:r>
          </a:p>
          <a:p>
            <a:pPr marL="457200" indent="-457200">
              <a:buFont typeface="+mj-lt"/>
              <a:buAutoNum type="arabicPeriod"/>
            </a:pPr>
            <a:r>
              <a:rPr lang="en-US" dirty="0" smtClean="0"/>
              <a:t>Minimize </a:t>
            </a:r>
            <a:r>
              <a:rPr lang="en-US" dirty="0"/>
              <a:t>competency </a:t>
            </a:r>
          </a:p>
          <a:p>
            <a:pPr marL="457200" indent="-457200">
              <a:buFont typeface="+mj-lt"/>
              <a:buAutoNum type="arabicPeriod"/>
            </a:pPr>
            <a:r>
              <a:rPr lang="en-US" dirty="0" smtClean="0"/>
              <a:t>Increase </a:t>
            </a:r>
            <a:r>
              <a:rPr lang="en-US" dirty="0"/>
              <a:t>dependency </a:t>
            </a:r>
          </a:p>
          <a:p>
            <a:pPr marL="457200" indent="-457200">
              <a:buFont typeface="+mj-lt"/>
              <a:buAutoNum type="arabicPeriod"/>
            </a:pPr>
            <a:r>
              <a:rPr lang="en-US" dirty="0" smtClean="0"/>
              <a:t>Loss </a:t>
            </a:r>
            <a:r>
              <a:rPr lang="en-US" dirty="0"/>
              <a:t>of control</a:t>
            </a:r>
          </a:p>
        </p:txBody>
      </p:sp>
    </p:spTree>
    <p:extLst>
      <p:ext uri="{BB962C8B-B14F-4D97-AF65-F5344CB8AC3E}">
        <p14:creationId xmlns:p14="http://schemas.microsoft.com/office/powerpoint/2010/main" val="403078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a:t>
            </a:r>
            <a:r>
              <a:rPr lang="en-US" dirty="0"/>
              <a:t>of Departmentalization</a:t>
            </a:r>
          </a:p>
        </p:txBody>
      </p:sp>
      <p:sp>
        <p:nvSpPr>
          <p:cNvPr id="3" name="Content Placeholder 2"/>
          <p:cNvSpPr>
            <a:spLocks noGrp="1"/>
          </p:cNvSpPr>
          <p:nvPr>
            <p:ph idx="1"/>
          </p:nvPr>
        </p:nvSpPr>
        <p:spPr/>
        <p:txBody>
          <a:bodyPr/>
          <a:lstStyle/>
          <a:p>
            <a:r>
              <a:rPr lang="en-US" dirty="0" smtClean="0"/>
              <a:t>Departmentalization </a:t>
            </a:r>
            <a:r>
              <a:rPr lang="en-US" dirty="0"/>
              <a:t>means grouping of activities and people into departments. It refers to the formal structure of an organization, composed of various departments and managerial positions and their relationships with each other.</a:t>
            </a:r>
          </a:p>
        </p:txBody>
      </p:sp>
    </p:spTree>
    <p:extLst>
      <p:ext uri="{BB962C8B-B14F-4D97-AF65-F5344CB8AC3E}">
        <p14:creationId xmlns:p14="http://schemas.microsoft.com/office/powerpoint/2010/main" val="3301573999"/>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cap="none" dirty="0" smtClean="0"/>
              <a:t>Advantages/Importance Of Departmentalization</a:t>
            </a:r>
            <a:endParaRPr lang="en-US" sz="4800" cap="none" dirty="0"/>
          </a:p>
        </p:txBody>
      </p:sp>
      <p:sp>
        <p:nvSpPr>
          <p:cNvPr id="4" name="Content Placeholder 3"/>
          <p:cNvSpPr>
            <a:spLocks noGrp="1"/>
          </p:cNvSpPr>
          <p:nvPr>
            <p:ph idx="1"/>
          </p:nvPr>
        </p:nvSpPr>
        <p:spPr/>
        <p:txBody>
          <a:bodyPr>
            <a:normAutofit/>
          </a:bodyPr>
          <a:lstStyle/>
          <a:p>
            <a:pPr>
              <a:lnSpc>
                <a:spcPct val="100000"/>
              </a:lnSpc>
              <a:buNone/>
            </a:pPr>
            <a:r>
              <a:rPr lang="en-US" dirty="0">
                <a:solidFill>
                  <a:srgbClr val="FF0000"/>
                </a:solidFill>
              </a:rPr>
              <a:t>The following are the importance of departmentalization.</a:t>
            </a:r>
          </a:p>
          <a:p>
            <a:pPr marL="685800" indent="-685800" algn="l">
              <a:lnSpc>
                <a:spcPct val="100000"/>
              </a:lnSpc>
              <a:spcBef>
                <a:spcPts val="600"/>
              </a:spcBef>
              <a:buNone/>
            </a:pPr>
            <a:r>
              <a:rPr lang="en-US" dirty="0" smtClean="0"/>
              <a:t>1. 	Functional specialization</a:t>
            </a:r>
          </a:p>
          <a:p>
            <a:pPr marL="685800" indent="-685800" algn="l">
              <a:lnSpc>
                <a:spcPct val="100000"/>
              </a:lnSpc>
              <a:spcBef>
                <a:spcPts val="600"/>
              </a:spcBef>
              <a:buNone/>
            </a:pPr>
            <a:r>
              <a:rPr lang="en-US" dirty="0" smtClean="0"/>
              <a:t>2</a:t>
            </a:r>
            <a:r>
              <a:rPr lang="en-US" dirty="0"/>
              <a:t>. 	Facilitates adaptability</a:t>
            </a:r>
          </a:p>
          <a:p>
            <a:pPr marL="685800" indent="-685800" algn="l">
              <a:lnSpc>
                <a:spcPct val="100000"/>
              </a:lnSpc>
              <a:spcBef>
                <a:spcPts val="600"/>
              </a:spcBef>
              <a:buNone/>
            </a:pPr>
            <a:r>
              <a:rPr lang="en-US" dirty="0"/>
              <a:t>3. 	Priority in resource sharing</a:t>
            </a:r>
          </a:p>
          <a:p>
            <a:pPr marL="685800" indent="-685800" algn="l">
              <a:lnSpc>
                <a:spcPct val="100000"/>
              </a:lnSpc>
              <a:spcBef>
                <a:spcPts val="600"/>
              </a:spcBef>
              <a:buNone/>
            </a:pPr>
            <a:r>
              <a:rPr lang="en-US" dirty="0"/>
              <a:t>4. 	Facilitates administrative control</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7418909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cap="none" dirty="0" smtClean="0"/>
              <a:t>Advantages/ Importance Of Departmentalization…(</a:t>
            </a:r>
            <a:r>
              <a:rPr lang="en-US" sz="4800" cap="none" dirty="0" err="1" smtClean="0"/>
              <a:t>contd</a:t>
            </a:r>
            <a:r>
              <a:rPr lang="en-US" sz="4800" cap="none" dirty="0" smtClean="0"/>
              <a:t>)</a:t>
            </a:r>
            <a:endParaRPr lang="en-US" sz="4800" cap="none" dirty="0"/>
          </a:p>
        </p:txBody>
      </p:sp>
      <p:sp>
        <p:nvSpPr>
          <p:cNvPr id="4" name="Content Placeholder 3"/>
          <p:cNvSpPr>
            <a:spLocks noGrp="1"/>
          </p:cNvSpPr>
          <p:nvPr>
            <p:ph idx="1"/>
          </p:nvPr>
        </p:nvSpPr>
        <p:spPr/>
        <p:txBody>
          <a:bodyPr>
            <a:normAutofit/>
          </a:bodyPr>
          <a:lstStyle/>
          <a:p>
            <a:pPr marL="685800" indent="-685800" algn="l">
              <a:lnSpc>
                <a:spcPct val="100000"/>
              </a:lnSpc>
              <a:spcBef>
                <a:spcPts val="600"/>
              </a:spcBef>
              <a:buNone/>
            </a:pPr>
            <a:r>
              <a:rPr lang="en-US" dirty="0"/>
              <a:t>5. 	Feeling of autonomy and control</a:t>
            </a:r>
          </a:p>
          <a:p>
            <a:pPr marL="685800" indent="-685800" algn="l">
              <a:lnSpc>
                <a:spcPct val="100000"/>
              </a:lnSpc>
              <a:spcBef>
                <a:spcPts val="600"/>
              </a:spcBef>
              <a:buNone/>
            </a:pPr>
            <a:r>
              <a:rPr lang="en-US" dirty="0"/>
              <a:t>6. 	Growth and diversification</a:t>
            </a:r>
          </a:p>
          <a:p>
            <a:pPr marL="685800" indent="-685800" algn="l">
              <a:lnSpc>
                <a:spcPct val="100000"/>
              </a:lnSpc>
              <a:spcBef>
                <a:spcPts val="600"/>
              </a:spcBef>
              <a:buNone/>
            </a:pPr>
            <a:r>
              <a:rPr lang="en-US" dirty="0"/>
              <a:t>7. 	Fixed Responsibility</a:t>
            </a:r>
          </a:p>
          <a:p>
            <a:pPr marL="685800" indent="-685800" algn="l">
              <a:lnSpc>
                <a:spcPct val="100000"/>
              </a:lnSpc>
              <a:spcBef>
                <a:spcPts val="600"/>
              </a:spcBef>
              <a:buNone/>
            </a:pPr>
            <a:r>
              <a:rPr lang="en-US" dirty="0"/>
              <a:t>8. 	Employee Development</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744178915"/>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en-US" dirty="0"/>
              <a:t>OBJECTIVES</a:t>
            </a:r>
          </a:p>
        </p:txBody>
      </p:sp>
      <p:sp>
        <p:nvSpPr>
          <p:cNvPr id="4" name="Rounded Rectangle 3"/>
          <p:cNvSpPr/>
          <p:nvPr/>
        </p:nvSpPr>
        <p:spPr>
          <a:xfrm>
            <a:off x="754743" y="2133600"/>
            <a:ext cx="10537371"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24128" y="2286000"/>
            <a:ext cx="9720073" cy="4267200"/>
          </a:xfrm>
        </p:spPr>
        <p:txBody>
          <a:bodyPr>
            <a:normAutofit fontScale="77500" lnSpcReduction="20000"/>
          </a:bodyPr>
          <a:lstStyle/>
          <a:p>
            <a:pPr>
              <a:buNone/>
            </a:pPr>
            <a:r>
              <a:rPr lang="en-US" b="1" dirty="0">
                <a:solidFill>
                  <a:schemeClr val="bg1"/>
                </a:solidFill>
              </a:rPr>
              <a:t>After studying this chapter, the students are expected to</a:t>
            </a:r>
            <a:r>
              <a:rPr lang="en-US" b="1" dirty="0" smtClean="0">
                <a:solidFill>
                  <a:schemeClr val="bg1"/>
                </a:solidFill>
              </a:rPr>
              <a:t>;</a:t>
            </a:r>
          </a:p>
          <a:p>
            <a:pPr>
              <a:buNone/>
            </a:pPr>
            <a:endParaRPr lang="en-US" sz="100" b="1" dirty="0">
              <a:solidFill>
                <a:schemeClr val="bg1"/>
              </a:solidFill>
            </a:endParaRPr>
          </a:p>
          <a:p>
            <a:pPr marL="623888" indent="-623888">
              <a:lnSpc>
                <a:spcPct val="120000"/>
              </a:lnSpc>
              <a:spcBef>
                <a:spcPts val="600"/>
              </a:spcBef>
              <a:buFont typeface="Wingdings" pitchFamily="2" charset="2"/>
              <a:buChar char="q"/>
            </a:pPr>
            <a:r>
              <a:rPr lang="en-US" sz="2000" dirty="0" smtClean="0"/>
              <a:t>Know </a:t>
            </a:r>
            <a:r>
              <a:rPr lang="en-US" sz="2000" dirty="0"/>
              <a:t>the concept, principles, process, importance and approaches of organizing.</a:t>
            </a:r>
          </a:p>
          <a:p>
            <a:pPr marL="623888" indent="-623888">
              <a:lnSpc>
                <a:spcPct val="120000"/>
              </a:lnSpc>
              <a:spcBef>
                <a:spcPts val="600"/>
              </a:spcBef>
              <a:buFont typeface="Wingdings" pitchFamily="2" charset="2"/>
              <a:buChar char="q"/>
            </a:pPr>
            <a:r>
              <a:rPr lang="en-US" sz="2000" dirty="0" smtClean="0"/>
              <a:t>Understand </a:t>
            </a:r>
            <a:r>
              <a:rPr lang="en-US" sz="2000" dirty="0"/>
              <a:t>the organizational architecture</a:t>
            </a:r>
          </a:p>
          <a:p>
            <a:pPr marL="623888" indent="-623888">
              <a:lnSpc>
                <a:spcPct val="120000"/>
              </a:lnSpc>
              <a:spcBef>
                <a:spcPts val="600"/>
              </a:spcBef>
              <a:buFont typeface="Wingdings" pitchFamily="2" charset="2"/>
              <a:buChar char="q"/>
            </a:pPr>
            <a:r>
              <a:rPr lang="en-US" sz="2000" dirty="0" smtClean="0"/>
              <a:t>Describe </a:t>
            </a:r>
            <a:r>
              <a:rPr lang="en-US" sz="2000" dirty="0"/>
              <a:t>the organizational architectures: vertical differentiation, horizontal differentiation and modern </a:t>
            </a:r>
            <a:r>
              <a:rPr lang="en-US" sz="2000" dirty="0" smtClean="0"/>
              <a:t>organizational </a:t>
            </a:r>
            <a:r>
              <a:rPr lang="en-US" sz="2000" dirty="0"/>
              <a:t>structures.</a:t>
            </a:r>
          </a:p>
          <a:p>
            <a:pPr marL="623888" indent="-623888">
              <a:lnSpc>
                <a:spcPct val="120000"/>
              </a:lnSpc>
              <a:spcBef>
                <a:spcPts val="600"/>
              </a:spcBef>
              <a:buFont typeface="Wingdings" pitchFamily="2" charset="2"/>
              <a:buChar char="q"/>
            </a:pPr>
            <a:r>
              <a:rPr lang="en-US" sz="2000" dirty="0" smtClean="0"/>
              <a:t>Explain </a:t>
            </a:r>
            <a:r>
              <a:rPr lang="en-US" sz="2000" dirty="0"/>
              <a:t>the concept, advantages and types of departmentalization.</a:t>
            </a:r>
          </a:p>
          <a:p>
            <a:pPr marL="623888" indent="-623888">
              <a:lnSpc>
                <a:spcPct val="120000"/>
              </a:lnSpc>
              <a:spcBef>
                <a:spcPts val="600"/>
              </a:spcBef>
              <a:buFont typeface="Wingdings" pitchFamily="2" charset="2"/>
              <a:buChar char="q"/>
            </a:pPr>
            <a:r>
              <a:rPr lang="en-US" sz="2000" dirty="0" smtClean="0"/>
              <a:t>Know </a:t>
            </a:r>
            <a:r>
              <a:rPr lang="en-US" sz="2000" dirty="0"/>
              <a:t>the concept and characteristics of responsibility, accountability and authority</a:t>
            </a:r>
          </a:p>
          <a:p>
            <a:pPr marL="623888" indent="-623888">
              <a:lnSpc>
                <a:spcPct val="120000"/>
              </a:lnSpc>
              <a:spcBef>
                <a:spcPts val="600"/>
              </a:spcBef>
              <a:buFont typeface="Wingdings" pitchFamily="2" charset="2"/>
              <a:buChar char="q"/>
            </a:pPr>
            <a:r>
              <a:rPr lang="en-US" sz="2000" dirty="0" smtClean="0"/>
              <a:t>Describe </a:t>
            </a:r>
            <a:r>
              <a:rPr lang="en-US" sz="2000" dirty="0"/>
              <a:t>the concept, features, steps, advantages and obstacles of delegation of authority.</a:t>
            </a:r>
          </a:p>
          <a:p>
            <a:pPr marL="623888" indent="-623888">
              <a:lnSpc>
                <a:spcPct val="120000"/>
              </a:lnSpc>
              <a:spcBef>
                <a:spcPts val="600"/>
              </a:spcBef>
              <a:buFont typeface="Wingdings" pitchFamily="2" charset="2"/>
              <a:buChar char="q"/>
            </a:pPr>
            <a:r>
              <a:rPr lang="en-US" sz="2000" dirty="0" smtClean="0"/>
              <a:t>Know </a:t>
            </a:r>
            <a:r>
              <a:rPr lang="en-US" sz="2000" dirty="0"/>
              <a:t>the ways of eliminating obstacles to the delegation process.</a:t>
            </a:r>
          </a:p>
          <a:p>
            <a:pPr marL="623888" indent="-623888">
              <a:lnSpc>
                <a:spcPct val="120000"/>
              </a:lnSpc>
              <a:spcBef>
                <a:spcPts val="600"/>
              </a:spcBef>
              <a:buFont typeface="Wingdings" pitchFamily="2" charset="2"/>
              <a:buChar char="q"/>
            </a:pPr>
            <a:r>
              <a:rPr lang="en-US" sz="2000" dirty="0" smtClean="0"/>
              <a:t>Know </a:t>
            </a:r>
            <a:r>
              <a:rPr lang="en-US" sz="2000" dirty="0"/>
              <a:t>the concept, advantages and disadvantages of centralization and decentralization.</a:t>
            </a:r>
          </a:p>
          <a:p>
            <a:pPr marL="623888" indent="-623888">
              <a:lnSpc>
                <a:spcPct val="120000"/>
              </a:lnSpc>
              <a:spcBef>
                <a:spcPts val="600"/>
              </a:spcBef>
              <a:buFont typeface="Wingdings" pitchFamily="2" charset="2"/>
              <a:buChar char="q"/>
            </a:pPr>
            <a:r>
              <a:rPr lang="en-US" sz="2000" dirty="0" smtClean="0"/>
              <a:t>Discuss </a:t>
            </a:r>
            <a:r>
              <a:rPr lang="en-US" sz="2000" dirty="0"/>
              <a:t>the emerging issues in organizational design.</a:t>
            </a:r>
          </a:p>
          <a:p>
            <a:pPr marL="623888" indent="-623888">
              <a:lnSpc>
                <a:spcPct val="120000"/>
              </a:lnSpc>
              <a:spcBef>
                <a:spcPts val="600"/>
              </a:spcBef>
              <a:buFont typeface="Wingdings" pitchFamily="2" charset="2"/>
              <a:buChar char="q"/>
            </a:pPr>
            <a:r>
              <a:rPr lang="en-US" sz="2000" dirty="0" smtClean="0"/>
              <a:t>Know </a:t>
            </a:r>
            <a:r>
              <a:rPr lang="en-US" sz="2000" dirty="0"/>
              <a:t>the concept and importance of staffing.</a:t>
            </a:r>
          </a:p>
        </p:txBody>
      </p:sp>
    </p:spTree>
    <p:extLst>
      <p:ext uri="{BB962C8B-B14F-4D97-AF65-F5344CB8AC3E}">
        <p14:creationId xmlns:p14="http://schemas.microsoft.com/office/powerpoint/2010/main" val="493231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a:t>
            </a:r>
            <a:r>
              <a:rPr lang="en-US" b="1" dirty="0"/>
              <a:t>of Departmentalization </a:t>
            </a:r>
            <a:endParaRPr lang="en-US" dirty="0"/>
          </a:p>
        </p:txBody>
      </p:sp>
      <p:sp>
        <p:nvSpPr>
          <p:cNvPr id="5" name="Content Placeholder 4"/>
          <p:cNvSpPr>
            <a:spLocks noGrp="1"/>
          </p:cNvSpPr>
          <p:nvPr>
            <p:ph idx="1"/>
          </p:nvPr>
        </p:nvSpPr>
        <p:spPr/>
        <p:txBody>
          <a:bodyPr>
            <a:normAutofit/>
          </a:bodyPr>
          <a:lstStyle/>
          <a:p>
            <a:pPr>
              <a:lnSpc>
                <a:spcPct val="110000"/>
              </a:lnSpc>
              <a:buNone/>
            </a:pPr>
            <a:r>
              <a:rPr lang="en-US" dirty="0">
                <a:solidFill>
                  <a:srgbClr val="FF0000"/>
                </a:solidFill>
              </a:rPr>
              <a:t>There are many types of departmentalization. Important ones are discussed below. </a:t>
            </a:r>
          </a:p>
          <a:p>
            <a:pPr marL="685800" indent="-685800" algn="l">
              <a:lnSpc>
                <a:spcPct val="100000"/>
              </a:lnSpc>
              <a:spcBef>
                <a:spcPts val="600"/>
              </a:spcBef>
              <a:buNone/>
            </a:pPr>
            <a:r>
              <a:rPr lang="en-US" dirty="0" smtClean="0"/>
              <a:t>1</a:t>
            </a:r>
            <a:r>
              <a:rPr lang="en-US" dirty="0"/>
              <a:t>.	Departmentalization by function </a:t>
            </a:r>
          </a:p>
          <a:p>
            <a:pPr marL="685800" indent="-685800" algn="l">
              <a:lnSpc>
                <a:spcPct val="100000"/>
              </a:lnSpc>
              <a:spcBef>
                <a:spcPts val="600"/>
              </a:spcBef>
              <a:buNone/>
            </a:pPr>
            <a:r>
              <a:rPr lang="en-US" dirty="0"/>
              <a:t>2.	Departmentalization by product/service</a:t>
            </a:r>
          </a:p>
          <a:p>
            <a:pPr marL="685800" indent="-685800" algn="l">
              <a:lnSpc>
                <a:spcPct val="100000"/>
              </a:lnSpc>
              <a:spcBef>
                <a:spcPts val="600"/>
              </a:spcBef>
              <a:buNone/>
            </a:pPr>
            <a:r>
              <a:rPr lang="en-US" dirty="0"/>
              <a:t>3.	Departmentalization by customer</a:t>
            </a:r>
          </a:p>
          <a:p>
            <a:pPr marL="685800" indent="-685800" algn="l">
              <a:lnSpc>
                <a:spcPct val="100000"/>
              </a:lnSpc>
              <a:spcBef>
                <a:spcPts val="600"/>
              </a:spcBef>
              <a:buNone/>
            </a:pPr>
            <a:r>
              <a:rPr lang="en-US" dirty="0"/>
              <a:t>4.	Departmentalization by Location/Territory/ Geography </a:t>
            </a:r>
          </a:p>
          <a:p>
            <a:pPr marL="685800" indent="-685800" algn="l">
              <a:lnSpc>
                <a:spcPct val="100000"/>
              </a:lnSpc>
              <a:spcBef>
                <a:spcPts val="600"/>
              </a:spcBef>
              <a:buNone/>
            </a:pPr>
            <a:r>
              <a:rPr lang="en-US" dirty="0"/>
              <a:t>5.	Departmentalization by process</a:t>
            </a:r>
          </a:p>
          <a:p>
            <a:pPr marL="685800" indent="-685800" algn="l">
              <a:lnSpc>
                <a:spcPct val="100000"/>
              </a:lnSpc>
              <a:spcBef>
                <a:spcPts val="600"/>
              </a:spcBef>
              <a:buNone/>
            </a:pPr>
            <a:r>
              <a:rPr lang="en-US" dirty="0"/>
              <a:t>6.	Departmentalization by time or shift</a:t>
            </a:r>
          </a:p>
        </p:txBody>
      </p:sp>
    </p:spTree>
    <p:extLst>
      <p:ext uri="{BB962C8B-B14F-4D97-AF65-F5344CB8AC3E}">
        <p14:creationId xmlns:p14="http://schemas.microsoft.com/office/powerpoint/2010/main" val="299320844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a:t>
            </a:r>
            <a:r>
              <a:rPr lang="en-US" b="1" dirty="0" smtClean="0"/>
              <a:t>Responsibility</a:t>
            </a:r>
            <a:endParaRPr lang="en-US" dirty="0"/>
          </a:p>
        </p:txBody>
      </p:sp>
      <p:sp>
        <p:nvSpPr>
          <p:cNvPr id="3" name="Content Placeholder 2"/>
          <p:cNvSpPr>
            <a:spLocks noGrp="1"/>
          </p:cNvSpPr>
          <p:nvPr>
            <p:ph idx="1"/>
          </p:nvPr>
        </p:nvSpPr>
        <p:spPr/>
        <p:txBody>
          <a:bodyPr/>
          <a:lstStyle/>
          <a:p>
            <a:r>
              <a:rPr lang="en-US" dirty="0" smtClean="0"/>
              <a:t>Responsibility </a:t>
            </a:r>
            <a:r>
              <a:rPr lang="en-US" dirty="0"/>
              <a:t>may be defined in two ways. It is a duty or task assigned to the employees on the basis of their positions in the organization. It may also be taken as the obligation of the employees to perform their duties or tasks. </a:t>
            </a:r>
          </a:p>
        </p:txBody>
      </p:sp>
    </p:spTree>
    <p:extLst>
      <p:ext uri="{BB962C8B-B14F-4D97-AF65-F5344CB8AC3E}">
        <p14:creationId xmlns:p14="http://schemas.microsoft.com/office/powerpoint/2010/main" val="364291029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Characteristics </a:t>
            </a:r>
            <a:r>
              <a:rPr lang="en-US" b="1" dirty="0">
                <a:effectLst>
                  <a:outerShdw blurRad="38100" dist="38100" dir="2700000" algn="tl">
                    <a:srgbClr val="000000">
                      <a:alpha val="43137"/>
                    </a:srgbClr>
                  </a:outerShdw>
                </a:effectLst>
              </a:rPr>
              <a:t>of Responsibility</a:t>
            </a:r>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following are the main characteristics of responsibility.</a:t>
            </a:r>
          </a:p>
          <a:p>
            <a:pPr marL="685800" indent="-685800" algn="l">
              <a:lnSpc>
                <a:spcPct val="100000"/>
              </a:lnSpc>
              <a:spcBef>
                <a:spcPts val="600"/>
              </a:spcBef>
              <a:buNone/>
            </a:pPr>
            <a:r>
              <a:rPr lang="en-US" dirty="0" smtClean="0"/>
              <a:t>1</a:t>
            </a:r>
            <a:r>
              <a:rPr lang="en-US" dirty="0"/>
              <a:t>.	Can be assigned to human beings only</a:t>
            </a:r>
          </a:p>
          <a:p>
            <a:pPr marL="685800" indent="-685800" algn="l">
              <a:lnSpc>
                <a:spcPct val="100000"/>
              </a:lnSpc>
              <a:spcBef>
                <a:spcPts val="600"/>
              </a:spcBef>
              <a:buNone/>
            </a:pPr>
            <a:r>
              <a:rPr lang="en-US" dirty="0"/>
              <a:t>2.	Arises from a superior-subordinate relationship </a:t>
            </a:r>
          </a:p>
          <a:p>
            <a:pPr marL="685800" indent="-685800" algn="l">
              <a:lnSpc>
                <a:spcPct val="100000"/>
              </a:lnSpc>
              <a:spcBef>
                <a:spcPts val="600"/>
              </a:spcBef>
              <a:buNone/>
            </a:pPr>
            <a:r>
              <a:rPr lang="en-US" dirty="0"/>
              <a:t>3.	May be one time or continuing</a:t>
            </a:r>
          </a:p>
          <a:p>
            <a:pPr marL="685800" indent="-685800" algn="l">
              <a:lnSpc>
                <a:spcPct val="100000"/>
              </a:lnSpc>
              <a:spcBef>
                <a:spcPts val="600"/>
              </a:spcBef>
              <a:buNone/>
            </a:pPr>
            <a:r>
              <a:rPr lang="en-US" dirty="0"/>
              <a:t>4.	Coexists with authority</a:t>
            </a:r>
          </a:p>
          <a:p>
            <a:pPr marL="685800" indent="-685800" algn="l">
              <a:lnSpc>
                <a:spcPct val="100000"/>
              </a:lnSpc>
              <a:spcBef>
                <a:spcPts val="600"/>
              </a:spcBef>
              <a:buNone/>
            </a:pPr>
            <a:r>
              <a:rPr lang="en-US" dirty="0"/>
              <a:t>5.	Cannot be delegated</a:t>
            </a:r>
          </a:p>
          <a:p>
            <a:pPr marL="685800" indent="-685800" algn="l">
              <a:lnSpc>
                <a:spcPct val="100000"/>
              </a:lnSpc>
              <a:spcBef>
                <a:spcPts val="600"/>
              </a:spcBef>
              <a:buNone/>
            </a:pPr>
            <a:r>
              <a:rPr lang="en-US" dirty="0"/>
              <a:t>6.	Flows upward</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518808823"/>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t>
            </a:r>
            <a:r>
              <a:rPr lang="en-US" dirty="0"/>
              <a:t>Task and Reporting Relationships</a:t>
            </a:r>
          </a:p>
        </p:txBody>
      </p:sp>
      <p:sp>
        <p:nvSpPr>
          <p:cNvPr id="3" name="Content Placeholder 2"/>
          <p:cNvSpPr>
            <a:spLocks noGrp="1"/>
          </p:cNvSpPr>
          <p:nvPr>
            <p:ph idx="1"/>
          </p:nvPr>
        </p:nvSpPr>
        <p:spPr/>
        <p:txBody>
          <a:bodyPr>
            <a:normAutofit/>
          </a:bodyPr>
          <a:lstStyle/>
          <a:p>
            <a:pPr marL="685800" indent="-685800" algn="l">
              <a:lnSpc>
                <a:spcPct val="100000"/>
              </a:lnSpc>
              <a:spcBef>
                <a:spcPts val="600"/>
              </a:spcBef>
              <a:buNone/>
            </a:pPr>
            <a:r>
              <a:rPr lang="en-US" dirty="0"/>
              <a:t>1.	Organizational Design</a:t>
            </a:r>
          </a:p>
          <a:p>
            <a:pPr marL="685800" indent="-685800" algn="l">
              <a:lnSpc>
                <a:spcPct val="100000"/>
              </a:lnSpc>
              <a:spcBef>
                <a:spcPts val="600"/>
              </a:spcBef>
              <a:buNone/>
            </a:pPr>
            <a:r>
              <a:rPr lang="en-US" dirty="0"/>
              <a:t>2.	Unity of Command</a:t>
            </a:r>
          </a:p>
          <a:p>
            <a:pPr marL="685800" indent="-685800" algn="l">
              <a:lnSpc>
                <a:spcPct val="100000"/>
              </a:lnSpc>
              <a:spcBef>
                <a:spcPts val="600"/>
              </a:spcBef>
              <a:buNone/>
            </a:pPr>
            <a:r>
              <a:rPr lang="en-US" dirty="0"/>
              <a:t>3.	Scalar Chain</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515424777"/>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a:t>
            </a:r>
            <a:r>
              <a:rPr lang="en-US" b="1" dirty="0" smtClean="0"/>
              <a:t>Accountability</a:t>
            </a:r>
            <a:endParaRPr lang="en-US" dirty="0"/>
          </a:p>
        </p:txBody>
      </p:sp>
      <p:sp>
        <p:nvSpPr>
          <p:cNvPr id="3" name="Content Placeholder 2"/>
          <p:cNvSpPr>
            <a:spLocks noGrp="1"/>
          </p:cNvSpPr>
          <p:nvPr>
            <p:ph idx="1"/>
          </p:nvPr>
        </p:nvSpPr>
        <p:spPr/>
        <p:txBody>
          <a:bodyPr/>
          <a:lstStyle/>
          <a:p>
            <a:r>
              <a:rPr lang="en-US" dirty="0" smtClean="0"/>
              <a:t>Accountability </a:t>
            </a:r>
            <a:r>
              <a:rPr lang="en-US" dirty="0"/>
              <a:t>is answerability for one’s responsibility. Responsibility always involves authority and finally accountability for the performance. </a:t>
            </a:r>
          </a:p>
        </p:txBody>
      </p:sp>
    </p:spTree>
    <p:extLst>
      <p:ext uri="{BB962C8B-B14F-4D97-AF65-F5344CB8AC3E}">
        <p14:creationId xmlns:p14="http://schemas.microsoft.com/office/powerpoint/2010/main" val="3080778587"/>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of Accountability </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following are the features of accountability.</a:t>
            </a:r>
          </a:p>
          <a:p>
            <a:pPr marL="685800" indent="-685800" algn="l">
              <a:lnSpc>
                <a:spcPct val="100000"/>
              </a:lnSpc>
              <a:spcBef>
                <a:spcPts val="600"/>
              </a:spcBef>
              <a:buNone/>
            </a:pPr>
            <a:r>
              <a:rPr lang="en-US" dirty="0" smtClean="0"/>
              <a:t>1</a:t>
            </a:r>
            <a:r>
              <a:rPr lang="en-US" dirty="0"/>
              <a:t>.	Answerability</a:t>
            </a:r>
          </a:p>
          <a:p>
            <a:pPr marL="685800" indent="-685800" algn="l">
              <a:lnSpc>
                <a:spcPct val="100000"/>
              </a:lnSpc>
              <a:spcBef>
                <a:spcPts val="600"/>
              </a:spcBef>
              <a:buNone/>
            </a:pPr>
            <a:r>
              <a:rPr lang="en-US" dirty="0"/>
              <a:t>2.	No delegation</a:t>
            </a:r>
          </a:p>
          <a:p>
            <a:pPr marL="685800" indent="-685800" algn="l">
              <a:lnSpc>
                <a:spcPct val="100000"/>
              </a:lnSpc>
              <a:spcBef>
                <a:spcPts val="600"/>
              </a:spcBef>
              <a:buNone/>
            </a:pPr>
            <a:r>
              <a:rPr lang="en-US" dirty="0"/>
              <a:t>3.	Upward direction</a:t>
            </a:r>
          </a:p>
          <a:p>
            <a:pPr marL="685800" indent="-685800" algn="l">
              <a:lnSpc>
                <a:spcPct val="100000"/>
              </a:lnSpc>
              <a:spcBef>
                <a:spcPts val="600"/>
              </a:spcBef>
              <a:buNone/>
            </a:pPr>
            <a:r>
              <a:rPr lang="en-US" dirty="0"/>
              <a:t>4.	Ownership for consequence</a:t>
            </a:r>
          </a:p>
          <a:p>
            <a:pPr marL="685800" indent="-685800" algn="l">
              <a:lnSpc>
                <a:spcPct val="100000"/>
              </a:lnSpc>
              <a:spcBef>
                <a:spcPts val="600"/>
              </a:spcBef>
              <a:buNone/>
            </a:pPr>
            <a:r>
              <a:rPr lang="en-US" dirty="0"/>
              <a:t>5.	Unity of command</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173452233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Creating </a:t>
            </a:r>
            <a:r>
              <a:rPr lang="en-US" b="1" dirty="0" smtClean="0"/>
              <a:t>Accountability</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following is a general procedure of creating accountability.</a:t>
            </a:r>
          </a:p>
          <a:p>
            <a:pPr marL="685800" indent="-685800" algn="l">
              <a:lnSpc>
                <a:spcPct val="100000"/>
              </a:lnSpc>
              <a:spcBef>
                <a:spcPts val="600"/>
              </a:spcBef>
              <a:buNone/>
            </a:pPr>
            <a:r>
              <a:rPr lang="en-US" dirty="0" smtClean="0"/>
              <a:t>1</a:t>
            </a:r>
            <a:r>
              <a:rPr lang="en-US" dirty="0"/>
              <a:t>.	Assign responsibility</a:t>
            </a:r>
          </a:p>
          <a:p>
            <a:pPr marL="685800" indent="-685800" algn="l">
              <a:lnSpc>
                <a:spcPct val="100000"/>
              </a:lnSpc>
              <a:spcBef>
                <a:spcPts val="600"/>
              </a:spcBef>
              <a:buNone/>
            </a:pPr>
            <a:r>
              <a:rPr lang="en-US" dirty="0"/>
              <a:t>2.	Set goals or expectations</a:t>
            </a:r>
          </a:p>
          <a:p>
            <a:pPr marL="685800" indent="-685800" algn="l">
              <a:lnSpc>
                <a:spcPct val="100000"/>
              </a:lnSpc>
              <a:spcBef>
                <a:spcPts val="600"/>
              </a:spcBef>
              <a:buNone/>
            </a:pPr>
            <a:r>
              <a:rPr lang="en-US" dirty="0"/>
              <a:t>3.	Delegate authority</a:t>
            </a:r>
          </a:p>
          <a:p>
            <a:pPr marL="685800" indent="-685800" algn="l">
              <a:lnSpc>
                <a:spcPct val="100000"/>
              </a:lnSpc>
              <a:spcBef>
                <a:spcPts val="600"/>
              </a:spcBef>
              <a:buNone/>
            </a:pPr>
            <a:r>
              <a:rPr lang="en-US" dirty="0"/>
              <a:t>4.	Measure and review results</a:t>
            </a:r>
          </a:p>
          <a:p>
            <a:pPr marL="685800" indent="-685800" algn="l">
              <a:lnSpc>
                <a:spcPct val="100000"/>
              </a:lnSpc>
              <a:spcBef>
                <a:spcPts val="600"/>
              </a:spcBef>
              <a:buNone/>
            </a:pPr>
            <a:r>
              <a:rPr lang="en-US" dirty="0"/>
              <a:t>5.	Address deficiencies </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56602417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a:t>
            </a:r>
            <a:r>
              <a:rPr lang="en-US" b="1" dirty="0" smtClean="0"/>
              <a:t>Authority</a:t>
            </a:r>
            <a:endParaRPr lang="en-US" dirty="0"/>
          </a:p>
        </p:txBody>
      </p:sp>
      <p:sp>
        <p:nvSpPr>
          <p:cNvPr id="3" name="Content Placeholder 2"/>
          <p:cNvSpPr>
            <a:spLocks noGrp="1"/>
          </p:cNvSpPr>
          <p:nvPr>
            <p:ph idx="1"/>
          </p:nvPr>
        </p:nvSpPr>
        <p:spPr/>
        <p:txBody>
          <a:bodyPr/>
          <a:lstStyle/>
          <a:p>
            <a:r>
              <a:rPr lang="en-US" dirty="0" smtClean="0"/>
              <a:t>Authority </a:t>
            </a:r>
            <a:r>
              <a:rPr lang="en-US" dirty="0"/>
              <a:t>is a formal, institutional or legal power of a person or institution that empowers him/her/it to successfully perform the task. </a:t>
            </a:r>
          </a:p>
          <a:p>
            <a:endParaRPr lang="en-US" dirty="0"/>
          </a:p>
        </p:txBody>
      </p:sp>
    </p:spTree>
    <p:extLst>
      <p:ext uri="{BB962C8B-B14F-4D97-AF65-F5344CB8AC3E}">
        <p14:creationId xmlns:p14="http://schemas.microsoft.com/office/powerpoint/2010/main" val="2054170772"/>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Characteristics of </a:t>
            </a:r>
            <a:r>
              <a:rPr lang="en-US" b="1" dirty="0" smtClean="0"/>
              <a:t>Authority</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following are some of the notable characteristics of authority.</a:t>
            </a:r>
          </a:p>
          <a:p>
            <a:pPr marL="685800" indent="-685800" algn="l">
              <a:lnSpc>
                <a:spcPct val="100000"/>
              </a:lnSpc>
              <a:spcBef>
                <a:spcPts val="600"/>
              </a:spcBef>
              <a:buNone/>
            </a:pPr>
            <a:r>
              <a:rPr lang="en-US" dirty="0" smtClean="0"/>
              <a:t>1</a:t>
            </a:r>
            <a:r>
              <a:rPr lang="en-US" dirty="0"/>
              <a:t>.	Legal or institutional</a:t>
            </a:r>
          </a:p>
          <a:p>
            <a:pPr marL="685800" indent="-685800" algn="l">
              <a:lnSpc>
                <a:spcPct val="100000"/>
              </a:lnSpc>
              <a:spcBef>
                <a:spcPts val="600"/>
              </a:spcBef>
              <a:buNone/>
            </a:pPr>
            <a:r>
              <a:rPr lang="en-US" dirty="0"/>
              <a:t>2.	Has limit</a:t>
            </a:r>
          </a:p>
          <a:p>
            <a:pPr marL="685800" indent="-685800" algn="l">
              <a:lnSpc>
                <a:spcPct val="100000"/>
              </a:lnSpc>
              <a:spcBef>
                <a:spcPts val="600"/>
              </a:spcBef>
              <a:buNone/>
            </a:pPr>
            <a:r>
              <a:rPr lang="en-US" dirty="0"/>
              <a:t>3.	Normally in writing</a:t>
            </a:r>
          </a:p>
          <a:p>
            <a:pPr marL="685800" indent="-685800" algn="l">
              <a:lnSpc>
                <a:spcPct val="100000"/>
              </a:lnSpc>
              <a:spcBef>
                <a:spcPts val="600"/>
              </a:spcBef>
              <a:buNone/>
            </a:pPr>
            <a:r>
              <a:rPr lang="en-US" dirty="0"/>
              <a:t>4.	Commensurate with responsibility</a:t>
            </a:r>
          </a:p>
          <a:p>
            <a:pPr marL="685800" indent="-685800" algn="l">
              <a:lnSpc>
                <a:spcPct val="100000"/>
              </a:lnSpc>
              <a:spcBef>
                <a:spcPts val="600"/>
              </a:spcBef>
              <a:buNone/>
            </a:pPr>
            <a:r>
              <a:rPr lang="en-US" dirty="0"/>
              <a:t>5.	Centralized or decentralized</a:t>
            </a:r>
          </a:p>
          <a:p>
            <a:pPr marL="685800" indent="-685800" algn="l">
              <a:lnSpc>
                <a:spcPct val="100000"/>
              </a:lnSpc>
              <a:spcBef>
                <a:spcPts val="600"/>
              </a:spcBef>
              <a:buNone/>
            </a:pPr>
            <a:r>
              <a:rPr lang="en-US" dirty="0"/>
              <a:t>6.	Given to position</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94779802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Line and Staff </a:t>
            </a:r>
            <a:r>
              <a:rPr lang="en-US" b="1" dirty="0" smtClean="0"/>
              <a:t>Authority</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Line </a:t>
            </a:r>
            <a:r>
              <a:rPr lang="en-US" b="1" dirty="0">
                <a:solidFill>
                  <a:srgbClr val="FF0000"/>
                </a:solidFill>
              </a:rPr>
              <a:t>authority: </a:t>
            </a:r>
            <a:r>
              <a:rPr lang="en-US" dirty="0"/>
              <a:t>Line authorities are directly responsible for achieving the objectives of an organization. They stand in the standard chain of command. </a:t>
            </a:r>
          </a:p>
          <a:p>
            <a:r>
              <a:rPr lang="en-US" b="1" dirty="0" smtClean="0">
                <a:solidFill>
                  <a:srgbClr val="FF0000"/>
                </a:solidFill>
              </a:rPr>
              <a:t>Staff </a:t>
            </a:r>
            <a:r>
              <a:rPr lang="en-US" b="1" dirty="0">
                <a:solidFill>
                  <a:srgbClr val="FF0000"/>
                </a:solidFill>
              </a:rPr>
              <a:t>authority: </a:t>
            </a:r>
            <a:r>
              <a:rPr lang="en-US" dirty="0"/>
              <a:t>Staff authorities work toward supporting the line authorities. They are not a part of the chain of command.  </a:t>
            </a:r>
          </a:p>
          <a:p>
            <a:endParaRPr lang="en-US" dirty="0"/>
          </a:p>
        </p:txBody>
      </p:sp>
    </p:spTree>
    <p:extLst>
      <p:ext uri="{BB962C8B-B14F-4D97-AF65-F5344CB8AC3E}">
        <p14:creationId xmlns:p14="http://schemas.microsoft.com/office/powerpoint/2010/main" val="115212585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a:t>
            </a:r>
            <a:r>
              <a:rPr lang="en-US" dirty="0"/>
              <a:t>of Organizing</a:t>
            </a:r>
          </a:p>
        </p:txBody>
      </p:sp>
      <p:sp>
        <p:nvSpPr>
          <p:cNvPr id="3" name="Content Placeholder 2"/>
          <p:cNvSpPr>
            <a:spLocks noGrp="1"/>
          </p:cNvSpPr>
          <p:nvPr>
            <p:ph idx="1"/>
          </p:nvPr>
        </p:nvSpPr>
        <p:spPr/>
        <p:txBody>
          <a:bodyPr/>
          <a:lstStyle/>
          <a:p>
            <a:r>
              <a:rPr lang="en-US" dirty="0" smtClean="0"/>
              <a:t>Organizing </a:t>
            </a:r>
            <a:r>
              <a:rPr lang="en-US" dirty="0"/>
              <a:t>is grouping the elements of an organization in the best possible manger. It is a process of defining the essential relationships among people, tasks and activities in such a way that all the organization’s resources are integrated and coordinated to accomplish its objectives efficiently and effectively. </a:t>
            </a:r>
            <a:endParaRPr lang="en-GB" dirty="0"/>
          </a:p>
        </p:txBody>
      </p:sp>
    </p:spTree>
    <p:extLst>
      <p:ext uri="{BB962C8B-B14F-4D97-AF65-F5344CB8AC3E}">
        <p14:creationId xmlns:p14="http://schemas.microsoft.com/office/powerpoint/2010/main" val="461155622"/>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t>Meaning/ Concept of Delegation of </a:t>
            </a:r>
            <a:r>
              <a:rPr lang="en-US" sz="4400" b="1" dirty="0" smtClean="0"/>
              <a:t>Authority</a:t>
            </a:r>
            <a:endParaRPr lang="en-US" sz="4400" b="1" dirty="0"/>
          </a:p>
        </p:txBody>
      </p:sp>
      <p:sp>
        <p:nvSpPr>
          <p:cNvPr id="3" name="Content Placeholder 2"/>
          <p:cNvSpPr>
            <a:spLocks noGrp="1"/>
          </p:cNvSpPr>
          <p:nvPr>
            <p:ph idx="1"/>
          </p:nvPr>
        </p:nvSpPr>
        <p:spPr/>
        <p:txBody>
          <a:bodyPr/>
          <a:lstStyle/>
          <a:p>
            <a:r>
              <a:rPr lang="en-US" dirty="0" smtClean="0"/>
              <a:t>Delegation </a:t>
            </a:r>
            <a:r>
              <a:rPr lang="en-US" dirty="0"/>
              <a:t>of authority means granting of authority to subordinates to operate within prescribed rules. It refers to the flow of authority and powers downwards to the subordinate. </a:t>
            </a:r>
          </a:p>
          <a:p>
            <a:endParaRPr lang="en-US" dirty="0"/>
          </a:p>
        </p:txBody>
      </p:sp>
    </p:spTree>
    <p:extLst>
      <p:ext uri="{BB962C8B-B14F-4D97-AF65-F5344CB8AC3E}">
        <p14:creationId xmlns:p14="http://schemas.microsoft.com/office/powerpoint/2010/main" val="265073411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of Delegation of Authority </a:t>
            </a:r>
            <a:endParaRPr lang="en-US" dirty="0"/>
          </a:p>
        </p:txBody>
      </p:sp>
      <p:sp>
        <p:nvSpPr>
          <p:cNvPr id="3" name="Content Placeholder 2"/>
          <p:cNvSpPr>
            <a:spLocks noGrp="1"/>
          </p:cNvSpPr>
          <p:nvPr>
            <p:ph idx="1"/>
          </p:nvPr>
        </p:nvSpPr>
        <p:spPr/>
        <p:txBody>
          <a:bodyPr>
            <a:normAutofit/>
          </a:bodyPr>
          <a:lstStyle/>
          <a:p>
            <a:pPr>
              <a:lnSpc>
                <a:spcPct val="110000"/>
              </a:lnSpc>
              <a:buNone/>
            </a:pPr>
            <a:r>
              <a:rPr lang="en-US" dirty="0">
                <a:solidFill>
                  <a:srgbClr val="FF0000"/>
                </a:solidFill>
              </a:rPr>
              <a:t>The following are some of the notable features of delegation of authority.</a:t>
            </a:r>
          </a:p>
          <a:p>
            <a:pPr marL="685800" indent="-685800" algn="l">
              <a:lnSpc>
                <a:spcPct val="100000"/>
              </a:lnSpc>
              <a:spcBef>
                <a:spcPts val="600"/>
              </a:spcBef>
              <a:buNone/>
            </a:pPr>
            <a:r>
              <a:rPr lang="en-US" dirty="0" smtClean="0"/>
              <a:t>1</a:t>
            </a:r>
            <a:r>
              <a:rPr lang="en-US" dirty="0"/>
              <a:t>.	No delegation of total authority</a:t>
            </a:r>
          </a:p>
          <a:p>
            <a:pPr marL="685800" indent="-685800" algn="l">
              <a:lnSpc>
                <a:spcPct val="100000"/>
              </a:lnSpc>
              <a:spcBef>
                <a:spcPts val="600"/>
              </a:spcBef>
              <a:buNone/>
            </a:pPr>
            <a:r>
              <a:rPr lang="en-US" dirty="0"/>
              <a:t>2.	Delegation of inherent authority only</a:t>
            </a:r>
          </a:p>
          <a:p>
            <a:pPr marL="685800" indent="-685800" algn="l">
              <a:lnSpc>
                <a:spcPct val="100000"/>
              </a:lnSpc>
              <a:spcBef>
                <a:spcPts val="600"/>
              </a:spcBef>
              <a:buNone/>
            </a:pPr>
            <a:r>
              <a:rPr lang="en-US" dirty="0"/>
              <a:t>3.	Representation of the superior</a:t>
            </a:r>
          </a:p>
          <a:p>
            <a:pPr marL="685800" indent="-685800" algn="l">
              <a:lnSpc>
                <a:spcPct val="100000"/>
              </a:lnSpc>
              <a:spcBef>
                <a:spcPts val="600"/>
              </a:spcBef>
              <a:buNone/>
            </a:pPr>
            <a:r>
              <a:rPr lang="en-US" dirty="0"/>
              <a:t>4.	Delegation for organizational purpose</a:t>
            </a:r>
          </a:p>
          <a:p>
            <a:pPr marL="685800" indent="-685800" algn="l">
              <a:lnSpc>
                <a:spcPct val="100000"/>
              </a:lnSpc>
              <a:spcBef>
                <a:spcPts val="600"/>
              </a:spcBef>
              <a:buNone/>
            </a:pPr>
            <a:r>
              <a:rPr lang="en-US" dirty="0"/>
              <a:t>5.	Restoration of delegated authority</a:t>
            </a:r>
          </a:p>
          <a:p>
            <a:pPr marL="685800" indent="-685800" algn="l">
              <a:lnSpc>
                <a:spcPct val="100000"/>
              </a:lnSpc>
              <a:spcBef>
                <a:spcPts val="600"/>
              </a:spcBef>
              <a:buNone/>
            </a:pPr>
            <a:r>
              <a:rPr lang="en-US" dirty="0"/>
              <a:t>6.	Balance of authority and responsibility</a:t>
            </a:r>
          </a:p>
          <a:p>
            <a:pPr marL="685800" indent="-685800" algn="l">
              <a:lnSpc>
                <a:spcPct val="100000"/>
              </a:lnSpc>
              <a:spcBef>
                <a:spcPts val="600"/>
              </a:spcBef>
              <a:buNone/>
            </a:pPr>
            <a:r>
              <a:rPr lang="en-US" dirty="0"/>
              <a:t>7.	No delegation of full responsibility</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158449994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Steps of Delegation of </a:t>
            </a:r>
            <a:r>
              <a:rPr lang="en-US" b="1" dirty="0" smtClean="0"/>
              <a:t>Authority</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Delegation of authority is a process consisting of the following three steps: </a:t>
            </a:r>
          </a:p>
          <a:p>
            <a:pPr marL="685800" indent="-685800" algn="l">
              <a:lnSpc>
                <a:spcPct val="100000"/>
              </a:lnSpc>
              <a:spcBef>
                <a:spcPts val="600"/>
              </a:spcBef>
              <a:buNone/>
            </a:pPr>
            <a:r>
              <a:rPr lang="en-US" dirty="0" smtClean="0"/>
              <a:t>1</a:t>
            </a:r>
            <a:r>
              <a:rPr lang="en-US" dirty="0"/>
              <a:t>.	Determination of need for delegation</a:t>
            </a:r>
          </a:p>
          <a:p>
            <a:pPr marL="685800" indent="-685800" algn="l">
              <a:lnSpc>
                <a:spcPct val="100000"/>
              </a:lnSpc>
              <a:spcBef>
                <a:spcPts val="600"/>
              </a:spcBef>
              <a:buNone/>
            </a:pPr>
            <a:r>
              <a:rPr lang="en-US" dirty="0"/>
              <a:t>2.	Assignment of responsibility</a:t>
            </a:r>
          </a:p>
          <a:p>
            <a:pPr marL="685800" indent="-685800" algn="l">
              <a:lnSpc>
                <a:spcPct val="100000"/>
              </a:lnSpc>
              <a:spcBef>
                <a:spcPts val="600"/>
              </a:spcBef>
              <a:buNone/>
            </a:pPr>
            <a:r>
              <a:rPr lang="en-US" dirty="0"/>
              <a:t>3.	Grant of authority</a:t>
            </a:r>
          </a:p>
          <a:p>
            <a:pPr marL="685800" indent="-685800" algn="l">
              <a:lnSpc>
                <a:spcPct val="100000"/>
              </a:lnSpc>
              <a:spcBef>
                <a:spcPts val="600"/>
              </a:spcBef>
              <a:buNone/>
            </a:pPr>
            <a:r>
              <a:rPr lang="en-US" dirty="0"/>
              <a:t>4.	Creation of accountability</a:t>
            </a:r>
          </a:p>
          <a:p>
            <a:pPr marL="685800" indent="-685800" algn="l">
              <a:lnSpc>
                <a:spcPct val="100000"/>
              </a:lnSpc>
              <a:spcBef>
                <a:spcPts val="600"/>
              </a:spcBef>
              <a:buNone/>
            </a:pPr>
            <a:r>
              <a:rPr lang="en-US" dirty="0"/>
              <a:t>5.	Evaluation of performance</a:t>
            </a:r>
          </a:p>
        </p:txBody>
      </p:sp>
    </p:spTree>
    <p:extLst>
      <p:ext uri="{BB962C8B-B14F-4D97-AF65-F5344CB8AC3E}">
        <p14:creationId xmlns:p14="http://schemas.microsoft.com/office/powerpoint/2010/main" val="3553180672"/>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Delegation of </a:t>
            </a:r>
            <a:r>
              <a:rPr lang="en-US" b="1" dirty="0" smtClean="0"/>
              <a:t>Authority</a:t>
            </a:r>
            <a:endParaRPr lang="en-US" dirty="0"/>
          </a:p>
        </p:txBody>
      </p:sp>
      <p:sp>
        <p:nvSpPr>
          <p:cNvPr id="3" name="Content Placeholder 2"/>
          <p:cNvSpPr>
            <a:spLocks noGrp="1"/>
          </p:cNvSpPr>
          <p:nvPr>
            <p:ph idx="1"/>
          </p:nvPr>
        </p:nvSpPr>
        <p:spPr/>
        <p:txBody>
          <a:bodyPr>
            <a:normAutofit/>
          </a:bodyPr>
          <a:lstStyle/>
          <a:p>
            <a:pPr>
              <a:lnSpc>
                <a:spcPct val="110000"/>
              </a:lnSpc>
              <a:buNone/>
            </a:pPr>
            <a:r>
              <a:rPr lang="en-US" sz="2600" dirty="0" smtClean="0">
                <a:solidFill>
                  <a:srgbClr val="FF0000"/>
                </a:solidFill>
              </a:rPr>
              <a:t>The </a:t>
            </a:r>
            <a:r>
              <a:rPr lang="en-US" sz="2600" dirty="0">
                <a:solidFill>
                  <a:srgbClr val="FF0000"/>
                </a:solidFill>
              </a:rPr>
              <a:t>advantages of delegation of authority </a:t>
            </a:r>
            <a:r>
              <a:rPr lang="en-US" sz="2600" dirty="0" smtClean="0">
                <a:solidFill>
                  <a:srgbClr val="FF0000"/>
                </a:solidFill>
              </a:rPr>
              <a:t>are:</a:t>
            </a:r>
            <a:endParaRPr lang="en-US" sz="2600" dirty="0">
              <a:solidFill>
                <a:srgbClr val="FF0000"/>
              </a:solidFill>
            </a:endParaRPr>
          </a:p>
          <a:p>
            <a:pPr marL="685800" indent="-685800" algn="l">
              <a:lnSpc>
                <a:spcPct val="100000"/>
              </a:lnSpc>
              <a:spcBef>
                <a:spcPts val="600"/>
              </a:spcBef>
              <a:buNone/>
            </a:pPr>
            <a:r>
              <a:rPr lang="en-US" dirty="0" smtClean="0"/>
              <a:t>1</a:t>
            </a:r>
            <a:r>
              <a:rPr lang="en-US" dirty="0"/>
              <a:t>.	Reduces the workload of the managers</a:t>
            </a:r>
          </a:p>
          <a:p>
            <a:pPr marL="685800" indent="-685800" algn="l">
              <a:lnSpc>
                <a:spcPct val="100000"/>
              </a:lnSpc>
              <a:spcBef>
                <a:spcPts val="600"/>
              </a:spcBef>
              <a:buNone/>
            </a:pPr>
            <a:r>
              <a:rPr lang="en-US" dirty="0"/>
              <a:t>2.	Helpful to get benefits of specialization</a:t>
            </a:r>
          </a:p>
          <a:p>
            <a:pPr marL="685800" indent="-685800" algn="l">
              <a:lnSpc>
                <a:spcPct val="100000"/>
              </a:lnSpc>
              <a:spcBef>
                <a:spcPts val="600"/>
              </a:spcBef>
              <a:buNone/>
            </a:pPr>
            <a:r>
              <a:rPr lang="en-US" dirty="0"/>
              <a:t>3.	Improves motivation and productivity</a:t>
            </a:r>
          </a:p>
          <a:p>
            <a:pPr marL="685800" indent="-685800" algn="l">
              <a:lnSpc>
                <a:spcPct val="100000"/>
              </a:lnSpc>
              <a:spcBef>
                <a:spcPts val="600"/>
              </a:spcBef>
              <a:buNone/>
            </a:pPr>
            <a:r>
              <a:rPr lang="en-US" dirty="0"/>
              <a:t>4.	Offers chances for training and development</a:t>
            </a:r>
          </a:p>
          <a:p>
            <a:pPr marL="685800" indent="-685800" algn="l">
              <a:lnSpc>
                <a:spcPct val="100000"/>
              </a:lnSpc>
              <a:spcBef>
                <a:spcPts val="600"/>
              </a:spcBef>
              <a:buNone/>
            </a:pPr>
            <a:r>
              <a:rPr lang="en-US" dirty="0"/>
              <a:t>5.	Facilitates growth and expansion</a:t>
            </a:r>
          </a:p>
          <a:p>
            <a:pPr marL="685800" indent="-685800" algn="l">
              <a:lnSpc>
                <a:spcPct val="100000"/>
              </a:lnSpc>
              <a:spcBef>
                <a:spcPts val="600"/>
              </a:spcBef>
              <a:buNone/>
            </a:pPr>
            <a:r>
              <a:rPr lang="en-US" dirty="0"/>
              <a:t>6.	Chances for quicker and better decisions</a:t>
            </a:r>
          </a:p>
          <a:p>
            <a:pPr marL="685800" indent="-685800" algn="l">
              <a:lnSpc>
                <a:spcPct val="100000"/>
              </a:lnSpc>
              <a:spcBef>
                <a:spcPts val="600"/>
              </a:spcBef>
              <a:buNone/>
            </a:pPr>
            <a:r>
              <a:rPr lang="en-US" dirty="0"/>
              <a:t>7.	Offers basis of organizing</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68975777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Obstacles/Barriers of Delegation of </a:t>
            </a:r>
            <a:r>
              <a:rPr lang="en-US" b="1" dirty="0" smtClean="0"/>
              <a:t>Authority</a:t>
            </a:r>
            <a:endParaRPr lang="en-US" b="1" dirty="0"/>
          </a:p>
        </p:txBody>
      </p:sp>
      <p:sp>
        <p:nvSpPr>
          <p:cNvPr id="3" name="Content Placeholder 2"/>
          <p:cNvSpPr>
            <a:spLocks noGrp="1"/>
          </p:cNvSpPr>
          <p:nvPr>
            <p:ph idx="1"/>
          </p:nvPr>
        </p:nvSpPr>
        <p:spPr/>
        <p:txBody>
          <a:bodyPr>
            <a:normAutofit/>
          </a:bodyPr>
          <a:lstStyle/>
          <a:p>
            <a:pPr>
              <a:lnSpc>
                <a:spcPct val="110000"/>
              </a:lnSpc>
              <a:buNone/>
            </a:pPr>
            <a:r>
              <a:rPr lang="en-US" dirty="0">
                <a:solidFill>
                  <a:srgbClr val="FF0000"/>
                </a:solidFill>
              </a:rPr>
              <a:t>The following are the major obstacles of effective delegation of authority.</a:t>
            </a:r>
          </a:p>
          <a:p>
            <a:pPr marL="685800" indent="-685800" algn="l">
              <a:lnSpc>
                <a:spcPct val="100000"/>
              </a:lnSpc>
              <a:spcBef>
                <a:spcPts val="600"/>
              </a:spcBef>
              <a:buNone/>
            </a:pPr>
            <a:r>
              <a:rPr lang="en-US" dirty="0" smtClean="0"/>
              <a:t>1.</a:t>
            </a:r>
            <a:r>
              <a:rPr lang="en-US" dirty="0"/>
              <a:t>	Reluctant to delegate</a:t>
            </a:r>
          </a:p>
          <a:p>
            <a:pPr marL="685800" indent="-685800" algn="l">
              <a:lnSpc>
                <a:spcPct val="100000"/>
              </a:lnSpc>
              <a:spcBef>
                <a:spcPts val="600"/>
              </a:spcBef>
              <a:buNone/>
            </a:pPr>
            <a:r>
              <a:rPr lang="en-US" dirty="0"/>
              <a:t>2.	Fear of losing importance and control</a:t>
            </a:r>
          </a:p>
          <a:p>
            <a:pPr marL="685800" indent="-685800" algn="l">
              <a:lnSpc>
                <a:spcPct val="100000"/>
              </a:lnSpc>
              <a:spcBef>
                <a:spcPts val="600"/>
              </a:spcBef>
              <a:buNone/>
            </a:pPr>
            <a:r>
              <a:rPr lang="en-US" dirty="0"/>
              <a:t>3.	Lack of proper trust </a:t>
            </a:r>
          </a:p>
          <a:p>
            <a:pPr marL="685800" indent="-685800" algn="l">
              <a:lnSpc>
                <a:spcPct val="100000"/>
              </a:lnSpc>
              <a:spcBef>
                <a:spcPts val="600"/>
              </a:spcBef>
              <a:buNone/>
            </a:pPr>
            <a:r>
              <a:rPr lang="en-US" dirty="0"/>
              <a:t>4.	Inability of subordinates</a:t>
            </a:r>
          </a:p>
          <a:p>
            <a:pPr marL="685800" indent="-685800" algn="l">
              <a:lnSpc>
                <a:spcPct val="100000"/>
              </a:lnSpc>
              <a:spcBef>
                <a:spcPts val="600"/>
              </a:spcBef>
              <a:buNone/>
            </a:pPr>
            <a:r>
              <a:rPr lang="en-US" dirty="0"/>
              <a:t>5.	Improper reward and motivation</a:t>
            </a:r>
          </a:p>
          <a:p>
            <a:pPr marL="685800" indent="-685800" algn="l">
              <a:lnSpc>
                <a:spcPct val="100000"/>
              </a:lnSpc>
              <a:spcBef>
                <a:spcPts val="600"/>
              </a:spcBef>
              <a:buNone/>
            </a:pPr>
            <a:r>
              <a:rPr lang="en-US" dirty="0"/>
              <a:t>6.	Risk aversion</a:t>
            </a:r>
          </a:p>
          <a:p>
            <a:pPr marL="685800" indent="-685800" algn="l">
              <a:lnSpc>
                <a:spcPct val="100000"/>
              </a:lnSpc>
              <a:spcBef>
                <a:spcPts val="600"/>
              </a:spcBef>
              <a:buNone/>
            </a:pPr>
            <a:r>
              <a:rPr lang="en-US" dirty="0"/>
              <a:t>7.	Authoritarian tendency</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412828669"/>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Eliminating Obstacles to the Delegation </a:t>
            </a:r>
            <a:r>
              <a:rPr lang="en-US" b="1" dirty="0" smtClean="0"/>
              <a:t>Process</a:t>
            </a:r>
            <a:endParaRPr lang="en-US" dirty="0"/>
          </a:p>
        </p:txBody>
      </p:sp>
      <p:sp>
        <p:nvSpPr>
          <p:cNvPr id="3" name="Content Placeholder 2"/>
          <p:cNvSpPr>
            <a:spLocks noGrp="1"/>
          </p:cNvSpPr>
          <p:nvPr>
            <p:ph idx="1"/>
          </p:nvPr>
        </p:nvSpPr>
        <p:spPr/>
        <p:txBody>
          <a:bodyPr>
            <a:normAutofit/>
          </a:bodyPr>
          <a:lstStyle/>
          <a:p>
            <a:pPr>
              <a:lnSpc>
                <a:spcPct val="110000"/>
              </a:lnSpc>
              <a:buNone/>
            </a:pPr>
            <a:r>
              <a:rPr lang="en-US" dirty="0">
                <a:solidFill>
                  <a:srgbClr val="FF0000"/>
                </a:solidFill>
              </a:rPr>
              <a:t>The following are the major ways of eliminating obstacles to the delegation process. </a:t>
            </a:r>
          </a:p>
          <a:p>
            <a:pPr marL="685800" indent="-685800" algn="l">
              <a:lnSpc>
                <a:spcPct val="100000"/>
              </a:lnSpc>
              <a:spcBef>
                <a:spcPts val="600"/>
              </a:spcBef>
              <a:buNone/>
            </a:pPr>
            <a:r>
              <a:rPr lang="en-US" dirty="0" smtClean="0"/>
              <a:t>1</a:t>
            </a:r>
            <a:r>
              <a:rPr lang="en-US" dirty="0"/>
              <a:t>.	Understand the need and objective for delegation</a:t>
            </a:r>
          </a:p>
          <a:p>
            <a:pPr marL="685800" indent="-685800" algn="l">
              <a:lnSpc>
                <a:spcPct val="100000"/>
              </a:lnSpc>
              <a:spcBef>
                <a:spcPts val="600"/>
              </a:spcBef>
              <a:buNone/>
            </a:pPr>
            <a:r>
              <a:rPr lang="en-US" dirty="0"/>
              <a:t>2.	Develop confidence and motivation in subordinates</a:t>
            </a:r>
          </a:p>
          <a:p>
            <a:pPr marL="685800" indent="-685800" algn="l">
              <a:lnSpc>
                <a:spcPct val="100000"/>
              </a:lnSpc>
              <a:spcBef>
                <a:spcPts val="600"/>
              </a:spcBef>
              <a:buNone/>
            </a:pPr>
            <a:r>
              <a:rPr lang="en-US" dirty="0"/>
              <a:t>3.	Develop effective communication</a:t>
            </a:r>
          </a:p>
          <a:p>
            <a:pPr marL="685800" indent="-685800" algn="l">
              <a:lnSpc>
                <a:spcPct val="100000"/>
              </a:lnSpc>
              <a:spcBef>
                <a:spcPts val="600"/>
              </a:spcBef>
              <a:buNone/>
            </a:pPr>
            <a:r>
              <a:rPr lang="en-US" dirty="0"/>
              <a:t>4.	Choose right person for the right job</a:t>
            </a:r>
          </a:p>
          <a:p>
            <a:pPr marL="685800" indent="-685800" algn="l">
              <a:lnSpc>
                <a:spcPct val="100000"/>
              </a:lnSpc>
              <a:spcBef>
                <a:spcPts val="600"/>
              </a:spcBef>
              <a:buNone/>
            </a:pPr>
            <a:r>
              <a:rPr lang="en-US" dirty="0"/>
              <a:t>5.	Clarify tasks through training</a:t>
            </a:r>
          </a:p>
          <a:p>
            <a:pPr marL="685800" indent="-685800" algn="l">
              <a:lnSpc>
                <a:spcPct val="100000"/>
              </a:lnSpc>
              <a:spcBef>
                <a:spcPts val="600"/>
              </a:spcBef>
              <a:buNone/>
            </a:pPr>
            <a:r>
              <a:rPr lang="en-US" dirty="0"/>
              <a:t>6.	Create balance of authority and responsibility</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42089967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a:t>
            </a:r>
            <a:r>
              <a:rPr lang="en-US" b="1" dirty="0" smtClean="0"/>
              <a:t>Centralization</a:t>
            </a:r>
            <a:endParaRPr lang="en-US" dirty="0"/>
          </a:p>
        </p:txBody>
      </p:sp>
      <p:sp>
        <p:nvSpPr>
          <p:cNvPr id="3" name="Content Placeholder 2"/>
          <p:cNvSpPr>
            <a:spLocks noGrp="1"/>
          </p:cNvSpPr>
          <p:nvPr>
            <p:ph idx="1"/>
          </p:nvPr>
        </p:nvSpPr>
        <p:spPr/>
        <p:txBody>
          <a:bodyPr/>
          <a:lstStyle/>
          <a:p>
            <a:r>
              <a:rPr lang="en-US" dirty="0" smtClean="0"/>
              <a:t>Centralization </a:t>
            </a:r>
            <a:r>
              <a:rPr lang="en-US" dirty="0"/>
              <a:t>is an approach of organizational design in which one </a:t>
            </a:r>
            <a:r>
              <a:rPr lang="en-US" dirty="0" smtClean="0"/>
              <a:t>individual </a:t>
            </a:r>
            <a:r>
              <a:rPr lang="en-US" dirty="0"/>
              <a:t>or the top management makes decisions and provides direction to the organization. </a:t>
            </a:r>
          </a:p>
          <a:p>
            <a:endParaRPr lang="en-US" dirty="0"/>
          </a:p>
        </p:txBody>
      </p:sp>
    </p:spTree>
    <p:extLst>
      <p:ext uri="{BB962C8B-B14F-4D97-AF65-F5344CB8AC3E}">
        <p14:creationId xmlns:p14="http://schemas.microsoft.com/office/powerpoint/2010/main" val="47649000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a:t>
            </a:r>
            <a:r>
              <a:rPr lang="en-US" b="1" dirty="0" smtClean="0"/>
              <a:t>Centralization</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advantages of centralization are as under.</a:t>
            </a:r>
          </a:p>
          <a:p>
            <a:pPr marL="685800" indent="-685800" algn="l">
              <a:lnSpc>
                <a:spcPct val="100000"/>
              </a:lnSpc>
              <a:spcBef>
                <a:spcPts val="600"/>
              </a:spcBef>
              <a:buNone/>
            </a:pPr>
            <a:r>
              <a:rPr lang="en-US" dirty="0" smtClean="0"/>
              <a:t>1</a:t>
            </a:r>
            <a:r>
              <a:rPr lang="en-US" dirty="0"/>
              <a:t>.	Facilitates unified and quicker decisions</a:t>
            </a:r>
          </a:p>
          <a:p>
            <a:pPr marL="685800" indent="-685800" algn="l">
              <a:lnSpc>
                <a:spcPct val="100000"/>
              </a:lnSpc>
              <a:spcBef>
                <a:spcPts val="600"/>
              </a:spcBef>
              <a:buNone/>
            </a:pPr>
            <a:r>
              <a:rPr lang="en-US" dirty="0"/>
              <a:t>2.	Easy to manage crisis and big decisions</a:t>
            </a:r>
          </a:p>
          <a:p>
            <a:pPr marL="685800" indent="-685800" algn="l">
              <a:lnSpc>
                <a:spcPct val="100000"/>
              </a:lnSpc>
              <a:spcBef>
                <a:spcPts val="600"/>
              </a:spcBef>
              <a:buNone/>
            </a:pPr>
            <a:r>
              <a:rPr lang="en-US" dirty="0"/>
              <a:t>3.	Suitable under environmental stability</a:t>
            </a:r>
          </a:p>
          <a:p>
            <a:pPr marL="685800" indent="-685800" algn="l">
              <a:lnSpc>
                <a:spcPct val="100000"/>
              </a:lnSpc>
              <a:spcBef>
                <a:spcPts val="600"/>
              </a:spcBef>
              <a:buNone/>
            </a:pPr>
            <a:r>
              <a:rPr lang="en-US" dirty="0"/>
              <a:t>4.	Suitable when capacity at lower levels is poor</a:t>
            </a:r>
          </a:p>
          <a:p>
            <a:pPr marL="685800" indent="-685800" algn="l">
              <a:lnSpc>
                <a:spcPct val="100000"/>
              </a:lnSpc>
              <a:spcBef>
                <a:spcPts val="600"/>
              </a:spcBef>
              <a:buNone/>
            </a:pPr>
            <a:r>
              <a:rPr lang="en-US" dirty="0"/>
              <a:t>5.	Suitable mostly for small organizations</a:t>
            </a:r>
          </a:p>
          <a:p>
            <a:pPr marL="685800" indent="-685800" algn="l">
              <a:lnSpc>
                <a:spcPct val="100000"/>
              </a:lnSpc>
              <a:spcBef>
                <a:spcPts val="600"/>
              </a:spcBef>
              <a:buNone/>
            </a:pPr>
            <a:r>
              <a:rPr lang="en-US" dirty="0"/>
              <a:t>6.	Cost effective</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20944307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a:t>
            </a:r>
            <a:r>
              <a:rPr lang="en-US" b="1" dirty="0" smtClean="0"/>
              <a:t>Centralization</a:t>
            </a:r>
            <a:endParaRPr lang="en-US" dirty="0"/>
          </a:p>
        </p:txBody>
      </p:sp>
      <p:sp>
        <p:nvSpPr>
          <p:cNvPr id="3" name="Content Placeholder 2"/>
          <p:cNvSpPr>
            <a:spLocks noGrp="1"/>
          </p:cNvSpPr>
          <p:nvPr>
            <p:ph idx="1"/>
          </p:nvPr>
        </p:nvSpPr>
        <p:spPr/>
        <p:txBody>
          <a:bodyPr>
            <a:normAutofit/>
          </a:bodyPr>
          <a:lstStyle/>
          <a:p>
            <a:pPr>
              <a:lnSpc>
                <a:spcPct val="110000"/>
              </a:lnSpc>
              <a:buNone/>
            </a:pPr>
            <a:r>
              <a:rPr lang="en-US" dirty="0">
                <a:solidFill>
                  <a:srgbClr val="FF0000"/>
                </a:solidFill>
              </a:rPr>
              <a:t>The following are some of the notable disadvantages of centralization.</a:t>
            </a:r>
          </a:p>
          <a:p>
            <a:pPr marL="685800" indent="-685800" algn="l">
              <a:lnSpc>
                <a:spcPct val="100000"/>
              </a:lnSpc>
              <a:spcBef>
                <a:spcPts val="600"/>
              </a:spcBef>
              <a:buNone/>
            </a:pPr>
            <a:r>
              <a:rPr lang="en-US" dirty="0" smtClean="0"/>
              <a:t>1</a:t>
            </a:r>
            <a:r>
              <a:rPr lang="en-US" dirty="0"/>
              <a:t>.	Problem in environmental adaptation</a:t>
            </a:r>
          </a:p>
          <a:p>
            <a:pPr marL="685800" indent="-685800" algn="l">
              <a:lnSpc>
                <a:spcPct val="100000"/>
              </a:lnSpc>
              <a:spcBef>
                <a:spcPts val="600"/>
              </a:spcBef>
              <a:buNone/>
            </a:pPr>
            <a:r>
              <a:rPr lang="en-US" dirty="0"/>
              <a:t>2.	Unsuitable for large organizations</a:t>
            </a:r>
          </a:p>
          <a:p>
            <a:pPr marL="685800" indent="-685800" algn="l">
              <a:lnSpc>
                <a:spcPct val="100000"/>
              </a:lnSpc>
              <a:spcBef>
                <a:spcPts val="600"/>
              </a:spcBef>
              <a:buNone/>
            </a:pPr>
            <a:r>
              <a:rPr lang="en-US" dirty="0"/>
              <a:t>3.	Unsuitable for routine/operational decisions</a:t>
            </a:r>
          </a:p>
          <a:p>
            <a:pPr marL="685800" indent="-685800" algn="l">
              <a:lnSpc>
                <a:spcPct val="100000"/>
              </a:lnSpc>
              <a:spcBef>
                <a:spcPts val="600"/>
              </a:spcBef>
              <a:buNone/>
            </a:pPr>
            <a:r>
              <a:rPr lang="en-US" dirty="0"/>
              <a:t>4.	Low chances for management development</a:t>
            </a:r>
          </a:p>
          <a:p>
            <a:pPr marL="685800" indent="-685800" algn="l">
              <a:lnSpc>
                <a:spcPct val="100000"/>
              </a:lnSpc>
              <a:spcBef>
                <a:spcPts val="600"/>
              </a:spcBef>
              <a:buNone/>
            </a:pPr>
            <a:r>
              <a:rPr lang="en-US" dirty="0"/>
              <a:t>5.	Possibility of power misuse</a:t>
            </a:r>
          </a:p>
          <a:p>
            <a:pPr marL="685800" indent="-685800" algn="l">
              <a:lnSpc>
                <a:spcPct val="100000"/>
              </a:lnSpc>
              <a:spcBef>
                <a:spcPts val="600"/>
              </a:spcBef>
              <a:buNone/>
            </a:pPr>
            <a:r>
              <a:rPr lang="en-US" dirty="0"/>
              <a:t>6.	Low morale and motivation at lower levels</a:t>
            </a:r>
          </a:p>
          <a:p>
            <a:pPr marL="685800" indent="-685800" algn="l">
              <a:lnSpc>
                <a:spcPct val="100000"/>
              </a:lnSpc>
              <a:spcBef>
                <a:spcPts val="600"/>
              </a:spcBef>
              <a:buNone/>
            </a:pPr>
            <a:r>
              <a:rPr lang="en-US" dirty="0"/>
              <a:t>7.	Manager at top is over </a:t>
            </a:r>
            <a:r>
              <a:rPr lang="en-US" dirty="0" smtClean="0"/>
              <a:t>burdened</a:t>
            </a:r>
            <a:endParaRPr lang="en-US" dirty="0"/>
          </a:p>
        </p:txBody>
      </p:sp>
    </p:spTree>
    <p:extLst>
      <p:ext uri="{BB962C8B-B14F-4D97-AF65-F5344CB8AC3E}">
        <p14:creationId xmlns:p14="http://schemas.microsoft.com/office/powerpoint/2010/main" val="267383190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a:t>
            </a:r>
            <a:r>
              <a:rPr lang="en-US" b="1" dirty="0" smtClean="0"/>
              <a:t>Decentralization</a:t>
            </a:r>
            <a:endParaRPr lang="en-US" dirty="0"/>
          </a:p>
        </p:txBody>
      </p:sp>
      <p:sp>
        <p:nvSpPr>
          <p:cNvPr id="3" name="Content Placeholder 2"/>
          <p:cNvSpPr>
            <a:spLocks noGrp="1"/>
          </p:cNvSpPr>
          <p:nvPr>
            <p:ph idx="1"/>
          </p:nvPr>
        </p:nvSpPr>
        <p:spPr/>
        <p:txBody>
          <a:bodyPr/>
          <a:lstStyle/>
          <a:p>
            <a:r>
              <a:rPr lang="en-US" dirty="0" smtClean="0"/>
              <a:t>Decentralization </a:t>
            </a:r>
            <a:r>
              <a:rPr lang="en-US" dirty="0"/>
              <a:t>may be defined as the dispersion or distribution of functions and powers from a central authority to regional and local authorities. </a:t>
            </a:r>
          </a:p>
          <a:p>
            <a:endParaRPr lang="en-US" dirty="0"/>
          </a:p>
        </p:txBody>
      </p:sp>
    </p:spTree>
    <p:extLst>
      <p:ext uri="{BB962C8B-B14F-4D97-AF65-F5344CB8AC3E}">
        <p14:creationId xmlns:p14="http://schemas.microsoft.com/office/powerpoint/2010/main" val="339623349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Organizing</a:t>
            </a:r>
          </a:p>
        </p:txBody>
      </p:sp>
      <p:sp>
        <p:nvSpPr>
          <p:cNvPr id="3" name="Content Placeholder 2"/>
          <p:cNvSpPr>
            <a:spLocks noGrp="1"/>
          </p:cNvSpPr>
          <p:nvPr>
            <p:ph idx="1"/>
          </p:nvPr>
        </p:nvSpPr>
        <p:spPr/>
        <p:txBody>
          <a:bodyPr/>
          <a:lstStyle/>
          <a:p>
            <a:pPr>
              <a:lnSpc>
                <a:spcPct val="100000"/>
              </a:lnSpc>
              <a:buNone/>
            </a:pPr>
            <a:r>
              <a:rPr lang="en-US" dirty="0">
                <a:solidFill>
                  <a:srgbClr val="FF0000"/>
                </a:solidFill>
              </a:rPr>
              <a:t>The following are the importance of organizing.</a:t>
            </a:r>
          </a:p>
          <a:p>
            <a:pPr marL="457200" indent="-457200">
              <a:buFont typeface="+mj-lt"/>
              <a:buAutoNum type="arabicPeriod"/>
            </a:pPr>
            <a:r>
              <a:rPr lang="en-US" dirty="0" smtClean="0"/>
              <a:t>Brings </a:t>
            </a:r>
            <a:r>
              <a:rPr lang="en-US" dirty="0"/>
              <a:t>organizational efficiency </a:t>
            </a:r>
          </a:p>
          <a:p>
            <a:pPr marL="457200" indent="-457200">
              <a:buFont typeface="+mj-lt"/>
              <a:buAutoNum type="arabicPeriod"/>
            </a:pPr>
            <a:r>
              <a:rPr lang="en-US" dirty="0" smtClean="0"/>
              <a:t>Facilitates </a:t>
            </a:r>
            <a:r>
              <a:rPr lang="en-US" dirty="0"/>
              <a:t>specialization</a:t>
            </a:r>
          </a:p>
          <a:p>
            <a:pPr marL="457200" indent="-457200">
              <a:buFont typeface="+mj-lt"/>
              <a:buAutoNum type="arabicPeriod"/>
            </a:pPr>
            <a:r>
              <a:rPr lang="en-US" dirty="0" smtClean="0"/>
              <a:t>Optimum </a:t>
            </a:r>
            <a:r>
              <a:rPr lang="en-US" dirty="0"/>
              <a:t>use of human and other resources</a:t>
            </a:r>
          </a:p>
          <a:p>
            <a:endParaRPr lang="en-US" dirty="0"/>
          </a:p>
        </p:txBody>
      </p:sp>
    </p:spTree>
    <p:extLst>
      <p:ext uri="{BB962C8B-B14F-4D97-AF65-F5344CB8AC3E}">
        <p14:creationId xmlns:p14="http://schemas.microsoft.com/office/powerpoint/2010/main" val="27258362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Advantages of </a:t>
            </a:r>
            <a:r>
              <a:rPr lang="en-US" b="1" dirty="0" smtClean="0"/>
              <a:t>Decentralization</a:t>
            </a:r>
            <a:endParaRPr lang="en-US" dirty="0"/>
          </a:p>
        </p:txBody>
      </p:sp>
      <p:sp>
        <p:nvSpPr>
          <p:cNvPr id="3" name="Content Placeholder 2"/>
          <p:cNvSpPr>
            <a:spLocks noGrp="1"/>
          </p:cNvSpPr>
          <p:nvPr>
            <p:ph idx="1"/>
          </p:nvPr>
        </p:nvSpPr>
        <p:spPr/>
        <p:txBody>
          <a:bodyPr>
            <a:normAutofit/>
          </a:bodyPr>
          <a:lstStyle/>
          <a:p>
            <a:pPr>
              <a:lnSpc>
                <a:spcPct val="110000"/>
              </a:lnSpc>
              <a:buNone/>
            </a:pPr>
            <a:r>
              <a:rPr lang="en-US" dirty="0">
                <a:solidFill>
                  <a:srgbClr val="FF0000"/>
                </a:solidFill>
              </a:rPr>
              <a:t>The advantages of decentralization are as follows.</a:t>
            </a:r>
          </a:p>
          <a:p>
            <a:pPr marL="685800" indent="-685800" algn="l">
              <a:lnSpc>
                <a:spcPct val="100000"/>
              </a:lnSpc>
              <a:spcBef>
                <a:spcPts val="600"/>
              </a:spcBef>
              <a:buNone/>
            </a:pPr>
            <a:r>
              <a:rPr lang="en-US" dirty="0" smtClean="0"/>
              <a:t>1</a:t>
            </a:r>
            <a:r>
              <a:rPr lang="en-US" dirty="0"/>
              <a:t>.	Relief to top management</a:t>
            </a:r>
          </a:p>
          <a:p>
            <a:pPr marL="685800" indent="-685800" algn="l">
              <a:lnSpc>
                <a:spcPct val="100000"/>
              </a:lnSpc>
              <a:spcBef>
                <a:spcPts val="600"/>
              </a:spcBef>
              <a:buNone/>
            </a:pPr>
            <a:r>
              <a:rPr lang="en-US" dirty="0"/>
              <a:t>2. 	Possibility of better and quicker decisions</a:t>
            </a:r>
          </a:p>
          <a:p>
            <a:pPr marL="685800" indent="-685800" algn="l">
              <a:lnSpc>
                <a:spcPct val="100000"/>
              </a:lnSpc>
              <a:spcBef>
                <a:spcPts val="600"/>
              </a:spcBef>
              <a:buNone/>
            </a:pPr>
            <a:r>
              <a:rPr lang="en-US" dirty="0"/>
              <a:t>3. 	Facilitates to diversification</a:t>
            </a:r>
          </a:p>
          <a:p>
            <a:pPr marL="685800" indent="-685800" algn="l">
              <a:lnSpc>
                <a:spcPct val="100000"/>
              </a:lnSpc>
              <a:spcBef>
                <a:spcPts val="600"/>
              </a:spcBef>
              <a:buNone/>
            </a:pPr>
            <a:r>
              <a:rPr lang="en-US" dirty="0"/>
              <a:t>4. 	Facilitates management development</a:t>
            </a:r>
          </a:p>
          <a:p>
            <a:pPr marL="685800" indent="-685800" algn="l">
              <a:lnSpc>
                <a:spcPct val="100000"/>
              </a:lnSpc>
              <a:spcBef>
                <a:spcPts val="600"/>
              </a:spcBef>
              <a:buNone/>
            </a:pPr>
            <a:r>
              <a:rPr lang="en-US" dirty="0"/>
              <a:t>5.	Higher morale and motivation</a:t>
            </a:r>
          </a:p>
          <a:p>
            <a:pPr marL="685800" indent="-685800" algn="l">
              <a:lnSpc>
                <a:spcPct val="100000"/>
              </a:lnSpc>
              <a:spcBef>
                <a:spcPts val="600"/>
              </a:spcBef>
              <a:buNone/>
            </a:pPr>
            <a:r>
              <a:rPr lang="en-US" dirty="0"/>
              <a:t>6. 	Environmental adaptation</a:t>
            </a:r>
          </a:p>
          <a:p>
            <a:pPr marL="685800" indent="-685800" algn="l">
              <a:lnSpc>
                <a:spcPct val="100000"/>
              </a:lnSpc>
              <a:spcBef>
                <a:spcPts val="600"/>
              </a:spcBef>
              <a:buNone/>
            </a:pPr>
            <a:r>
              <a:rPr lang="en-US" dirty="0"/>
              <a:t>7.	Focus on core activities</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760832858"/>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Disadvantages of </a:t>
            </a:r>
            <a:r>
              <a:rPr lang="en-US" b="1" dirty="0" smtClean="0"/>
              <a:t>Decentralization</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disadvantages of decentralization are as under. </a:t>
            </a:r>
          </a:p>
          <a:p>
            <a:pPr marL="685800" indent="-685800" algn="l">
              <a:lnSpc>
                <a:spcPct val="100000"/>
              </a:lnSpc>
              <a:spcBef>
                <a:spcPts val="600"/>
              </a:spcBef>
              <a:buNone/>
            </a:pPr>
            <a:r>
              <a:rPr lang="en-US" dirty="0" smtClean="0"/>
              <a:t>1</a:t>
            </a:r>
            <a:r>
              <a:rPr lang="en-US" dirty="0"/>
              <a:t>.	Costly method</a:t>
            </a:r>
          </a:p>
          <a:p>
            <a:pPr marL="685800" indent="-685800" algn="l">
              <a:lnSpc>
                <a:spcPct val="100000"/>
              </a:lnSpc>
              <a:spcBef>
                <a:spcPts val="600"/>
              </a:spcBef>
              <a:buNone/>
            </a:pPr>
            <a:r>
              <a:rPr lang="en-US" dirty="0"/>
              <a:t>2.	Possibility of conflict</a:t>
            </a:r>
          </a:p>
          <a:p>
            <a:pPr marL="685800" indent="-685800" algn="l">
              <a:lnSpc>
                <a:spcPct val="100000"/>
              </a:lnSpc>
              <a:spcBef>
                <a:spcPts val="600"/>
              </a:spcBef>
              <a:buNone/>
            </a:pPr>
            <a:r>
              <a:rPr lang="en-US" dirty="0"/>
              <a:t>3.	Unsuitable in crisis situations</a:t>
            </a:r>
          </a:p>
          <a:p>
            <a:pPr marL="685800" indent="-685800" algn="l">
              <a:lnSpc>
                <a:spcPct val="100000"/>
              </a:lnSpc>
              <a:spcBef>
                <a:spcPts val="600"/>
              </a:spcBef>
              <a:buNone/>
            </a:pPr>
            <a:r>
              <a:rPr lang="en-US" dirty="0"/>
              <a:t>4.	It can increase decision risks</a:t>
            </a:r>
          </a:p>
          <a:p>
            <a:pPr marL="685800" indent="-685800" algn="l">
              <a:lnSpc>
                <a:spcPct val="100000"/>
              </a:lnSpc>
              <a:spcBef>
                <a:spcPts val="600"/>
              </a:spcBef>
              <a:buNone/>
            </a:pPr>
            <a:r>
              <a:rPr lang="en-US" dirty="0"/>
              <a:t>5.	Difficulty in communication and coordination</a:t>
            </a:r>
          </a:p>
          <a:p>
            <a:pPr marL="685800" indent="-685800" algn="l">
              <a:lnSpc>
                <a:spcPct val="100000"/>
              </a:lnSpc>
              <a:spcBef>
                <a:spcPts val="600"/>
              </a:spcBef>
              <a:buNone/>
            </a:pPr>
            <a:r>
              <a:rPr lang="en-US" dirty="0"/>
              <a:t>6.	Increase in managerial fears</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26761654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Devolution </a:t>
            </a:r>
            <a:endParaRPr lang="en-US" dirty="0"/>
          </a:p>
        </p:txBody>
      </p:sp>
      <p:sp>
        <p:nvSpPr>
          <p:cNvPr id="3" name="Content Placeholder 2"/>
          <p:cNvSpPr>
            <a:spLocks noGrp="1"/>
          </p:cNvSpPr>
          <p:nvPr>
            <p:ph idx="1"/>
          </p:nvPr>
        </p:nvSpPr>
        <p:spPr/>
        <p:txBody>
          <a:bodyPr/>
          <a:lstStyle/>
          <a:p>
            <a:r>
              <a:rPr lang="en-US" dirty="0" smtClean="0"/>
              <a:t>Devolution </a:t>
            </a:r>
            <a:r>
              <a:rPr lang="en-US" dirty="0"/>
              <a:t>is an evolving process that responds to public demands and transforms the government's political and constitutional landscape. It tries to bring a shift by bringing decision making closer to people across the government's organizing process. </a:t>
            </a:r>
          </a:p>
          <a:p>
            <a:endParaRPr lang="en-US" dirty="0"/>
          </a:p>
        </p:txBody>
      </p:sp>
    </p:spTree>
    <p:extLst>
      <p:ext uri="{BB962C8B-B14F-4D97-AF65-F5344CB8AC3E}">
        <p14:creationId xmlns:p14="http://schemas.microsoft.com/office/powerpoint/2010/main" val="64636961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Nature/Features/Characteristics/Importance of Devolution </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Transfer </a:t>
            </a:r>
            <a:r>
              <a:rPr lang="en-US" dirty="0"/>
              <a:t>of power </a:t>
            </a:r>
          </a:p>
          <a:p>
            <a:pPr marL="457200" indent="-457200">
              <a:buFont typeface="+mj-lt"/>
              <a:buAutoNum type="arabicPeriod"/>
            </a:pPr>
            <a:r>
              <a:rPr lang="en-US" dirty="0" smtClean="0"/>
              <a:t>Differs </a:t>
            </a:r>
            <a:r>
              <a:rPr lang="en-US" dirty="0"/>
              <a:t>in degree of decentralization </a:t>
            </a:r>
          </a:p>
          <a:p>
            <a:pPr marL="457200" indent="-457200">
              <a:buFont typeface="+mj-lt"/>
              <a:buAutoNum type="arabicPeriod"/>
            </a:pPr>
            <a:r>
              <a:rPr lang="en-US" dirty="0" smtClean="0"/>
              <a:t>Democratic </a:t>
            </a:r>
            <a:r>
              <a:rPr lang="en-US" dirty="0"/>
              <a:t>shift </a:t>
            </a:r>
          </a:p>
          <a:p>
            <a:pPr marL="457200" indent="-457200">
              <a:buFont typeface="+mj-lt"/>
              <a:buAutoNum type="arabicPeriod"/>
            </a:pPr>
            <a:r>
              <a:rPr lang="en-US" dirty="0" smtClean="0"/>
              <a:t>Effective </a:t>
            </a:r>
            <a:r>
              <a:rPr lang="en-US" dirty="0"/>
              <a:t>decision making </a:t>
            </a:r>
          </a:p>
          <a:p>
            <a:pPr marL="457200" indent="-457200">
              <a:buFont typeface="+mj-lt"/>
              <a:buAutoNum type="arabicPeriod"/>
            </a:pPr>
            <a:r>
              <a:rPr lang="en-US" dirty="0" smtClean="0"/>
              <a:t>Encourages </a:t>
            </a:r>
            <a:r>
              <a:rPr lang="en-US" dirty="0"/>
              <a:t>innovation</a:t>
            </a:r>
          </a:p>
        </p:txBody>
      </p:sp>
    </p:spTree>
    <p:extLst>
      <p:ext uri="{BB962C8B-B14F-4D97-AF65-F5344CB8AC3E}">
        <p14:creationId xmlns:p14="http://schemas.microsoft.com/office/powerpoint/2010/main" val="2950916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Emerging Issues in Organization Design </a:t>
            </a:r>
            <a:endParaRPr lang="en-US" dirty="0"/>
          </a:p>
        </p:txBody>
      </p:sp>
      <p:sp>
        <p:nvSpPr>
          <p:cNvPr id="3" name="Content Placeholder 2"/>
          <p:cNvSpPr>
            <a:spLocks noGrp="1"/>
          </p:cNvSpPr>
          <p:nvPr>
            <p:ph idx="1"/>
          </p:nvPr>
        </p:nvSpPr>
        <p:spPr/>
        <p:txBody>
          <a:bodyPr>
            <a:normAutofit/>
          </a:bodyPr>
          <a:lstStyle/>
          <a:p>
            <a:pPr>
              <a:lnSpc>
                <a:spcPct val="100000"/>
              </a:lnSpc>
              <a:buNone/>
            </a:pPr>
            <a:r>
              <a:rPr lang="en-US" dirty="0">
                <a:solidFill>
                  <a:srgbClr val="FF0000"/>
                </a:solidFill>
              </a:rPr>
              <a:t>The following are some of the emerging issues in organization design. </a:t>
            </a:r>
          </a:p>
          <a:p>
            <a:pPr marL="685800" indent="-685800" algn="l">
              <a:lnSpc>
                <a:spcPct val="100000"/>
              </a:lnSpc>
              <a:spcBef>
                <a:spcPts val="600"/>
              </a:spcBef>
              <a:buNone/>
            </a:pPr>
            <a:r>
              <a:rPr lang="en-US" dirty="0" smtClean="0"/>
              <a:t>1</a:t>
            </a:r>
            <a:r>
              <a:rPr lang="en-US" dirty="0"/>
              <a:t>.	Teamwork</a:t>
            </a:r>
          </a:p>
          <a:p>
            <a:pPr marL="685800" indent="-685800" algn="l">
              <a:lnSpc>
                <a:spcPct val="100000"/>
              </a:lnSpc>
              <a:spcBef>
                <a:spcPts val="600"/>
              </a:spcBef>
              <a:buNone/>
            </a:pPr>
            <a:r>
              <a:rPr lang="en-US" dirty="0"/>
              <a:t>2.	Network structure</a:t>
            </a:r>
          </a:p>
          <a:p>
            <a:pPr marL="685800" indent="-685800" algn="l">
              <a:lnSpc>
                <a:spcPct val="100000"/>
              </a:lnSpc>
              <a:spcBef>
                <a:spcPts val="600"/>
              </a:spcBef>
              <a:buNone/>
            </a:pPr>
            <a:r>
              <a:rPr lang="en-US" dirty="0"/>
              <a:t>3.	Decentralization</a:t>
            </a:r>
          </a:p>
          <a:p>
            <a:pPr marL="685800" indent="-685800" algn="l">
              <a:lnSpc>
                <a:spcPct val="100000"/>
              </a:lnSpc>
              <a:spcBef>
                <a:spcPts val="600"/>
              </a:spcBef>
              <a:buNone/>
            </a:pPr>
            <a:r>
              <a:rPr lang="en-US" dirty="0"/>
              <a:t>4.	Organic organization</a:t>
            </a:r>
          </a:p>
          <a:p>
            <a:pPr marL="685800" indent="-685800" algn="l">
              <a:lnSpc>
                <a:spcPct val="100000"/>
              </a:lnSpc>
              <a:spcBef>
                <a:spcPts val="600"/>
              </a:spcBef>
              <a:buNone/>
            </a:pPr>
            <a:r>
              <a:rPr lang="en-US" dirty="0"/>
              <a:t>5.	Restructuring and reengineering</a:t>
            </a:r>
          </a:p>
          <a:p>
            <a:pPr marL="685800" indent="-685800" algn="l">
              <a:lnSpc>
                <a:spcPct val="100000"/>
              </a:lnSpc>
              <a:spcBef>
                <a:spcPts val="600"/>
              </a:spcBef>
              <a:buNone/>
            </a:pPr>
            <a:r>
              <a:rPr lang="en-US" dirty="0"/>
              <a:t>6.	Boundary less organization</a:t>
            </a:r>
          </a:p>
          <a:p>
            <a:pPr marL="685800" indent="-685800" algn="l">
              <a:lnSpc>
                <a:spcPct val="100000"/>
              </a:lnSpc>
              <a:spcBef>
                <a:spcPts val="600"/>
              </a:spcBef>
              <a:buNone/>
            </a:pPr>
            <a:r>
              <a:rPr lang="en-US" dirty="0"/>
              <a:t>7.	Learning organizations</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969723815"/>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a:t>
            </a:r>
            <a:r>
              <a:rPr lang="en-US" b="1" dirty="0" smtClean="0"/>
              <a:t>Staffing/HRM</a:t>
            </a:r>
            <a:endParaRPr lang="en-US" dirty="0"/>
          </a:p>
        </p:txBody>
      </p:sp>
      <p:sp>
        <p:nvSpPr>
          <p:cNvPr id="3" name="Content Placeholder 2"/>
          <p:cNvSpPr>
            <a:spLocks noGrp="1"/>
          </p:cNvSpPr>
          <p:nvPr>
            <p:ph idx="1"/>
          </p:nvPr>
        </p:nvSpPr>
        <p:spPr/>
        <p:txBody>
          <a:bodyPr/>
          <a:lstStyle/>
          <a:p>
            <a:r>
              <a:rPr lang="en-US" dirty="0" smtClean="0"/>
              <a:t>Human </a:t>
            </a:r>
            <a:r>
              <a:rPr lang="en-US" dirty="0"/>
              <a:t>resource management (HRM) is the strategic approach to the effective management of people in an organization, so that they help the organization to gain the competitive advantage.</a:t>
            </a:r>
          </a:p>
          <a:p>
            <a:endParaRPr lang="en-US" dirty="0"/>
          </a:p>
        </p:txBody>
      </p:sp>
    </p:spTree>
    <p:extLst>
      <p:ext uri="{BB962C8B-B14F-4D97-AF65-F5344CB8AC3E}">
        <p14:creationId xmlns:p14="http://schemas.microsoft.com/office/powerpoint/2010/main" val="3595644823"/>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smtClean="0"/>
              <a:t>Characteristics of Staffing/HRM</a:t>
            </a:r>
            <a:endParaRPr lang="en-US" cap="none" dirty="0"/>
          </a:p>
        </p:txBody>
      </p:sp>
      <p:sp>
        <p:nvSpPr>
          <p:cNvPr id="4" name="Content Placeholder 3"/>
          <p:cNvSpPr>
            <a:spLocks noGrp="1"/>
          </p:cNvSpPr>
          <p:nvPr>
            <p:ph idx="1"/>
          </p:nvPr>
        </p:nvSpPr>
        <p:spPr/>
        <p:txBody>
          <a:bodyPr>
            <a:normAutofit/>
          </a:bodyPr>
          <a:lstStyle/>
          <a:p>
            <a:pPr>
              <a:lnSpc>
                <a:spcPct val="100000"/>
              </a:lnSpc>
              <a:buNone/>
            </a:pPr>
            <a:r>
              <a:rPr lang="en-US" dirty="0">
                <a:solidFill>
                  <a:srgbClr val="FF0000"/>
                </a:solidFill>
              </a:rPr>
              <a:t>The characteristics of staffing/HRM are as follows:</a:t>
            </a:r>
          </a:p>
          <a:p>
            <a:pPr marL="685800" indent="-685800" algn="l">
              <a:lnSpc>
                <a:spcPct val="100000"/>
              </a:lnSpc>
              <a:spcBef>
                <a:spcPts val="600"/>
              </a:spcBef>
              <a:buNone/>
            </a:pPr>
            <a:r>
              <a:rPr lang="en-US" dirty="0" smtClean="0"/>
              <a:t>1</a:t>
            </a:r>
            <a:r>
              <a:rPr lang="en-US" dirty="0"/>
              <a:t>.	Managing people at work</a:t>
            </a:r>
          </a:p>
          <a:p>
            <a:pPr marL="685800" indent="-685800" algn="l">
              <a:lnSpc>
                <a:spcPct val="100000"/>
              </a:lnSpc>
              <a:spcBef>
                <a:spcPts val="600"/>
              </a:spcBef>
              <a:buNone/>
            </a:pPr>
            <a:r>
              <a:rPr lang="en-US" dirty="0"/>
              <a:t>2.	Concerned with developing the employees</a:t>
            </a:r>
          </a:p>
          <a:p>
            <a:pPr marL="685800" indent="-685800" algn="l">
              <a:lnSpc>
                <a:spcPct val="100000"/>
              </a:lnSpc>
              <a:spcBef>
                <a:spcPts val="600"/>
              </a:spcBef>
              <a:buNone/>
            </a:pPr>
            <a:r>
              <a:rPr lang="en-US" dirty="0"/>
              <a:t>3.	Essential in all organizations</a:t>
            </a:r>
          </a:p>
          <a:p>
            <a:pPr marL="685800" indent="-685800" algn="l">
              <a:lnSpc>
                <a:spcPct val="100000"/>
              </a:lnSpc>
              <a:spcBef>
                <a:spcPts val="600"/>
              </a:spcBef>
              <a:buNone/>
            </a:pPr>
            <a:r>
              <a:rPr lang="en-US" dirty="0"/>
              <a:t>4.	Continuous in nature</a:t>
            </a:r>
          </a:p>
          <a:p>
            <a:pPr marL="685800" indent="-685800" algn="l">
              <a:lnSpc>
                <a:spcPct val="100000"/>
              </a:lnSpc>
              <a:spcBef>
                <a:spcPts val="600"/>
              </a:spcBef>
              <a:buNone/>
            </a:pPr>
            <a:r>
              <a:rPr lang="en-US" dirty="0"/>
              <a:t>5.	Tool for human benefit</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027756879"/>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p>
            <a:r>
              <a:rPr lang="en-US" b="1" cap="none" dirty="0" smtClean="0"/>
              <a:t>Characteristics of Staffing/HRM…(</a:t>
            </a:r>
            <a:r>
              <a:rPr lang="en-US" b="1" cap="none" dirty="0" err="1" smtClean="0"/>
              <a:t>contd</a:t>
            </a:r>
            <a:r>
              <a:rPr lang="en-US" b="1" cap="none" dirty="0" smtClean="0"/>
              <a:t>)</a:t>
            </a:r>
            <a:endParaRPr lang="en-US" cap="none" dirty="0"/>
          </a:p>
        </p:txBody>
      </p:sp>
      <p:sp>
        <p:nvSpPr>
          <p:cNvPr id="4" name="Content Placeholder 3"/>
          <p:cNvSpPr>
            <a:spLocks noGrp="1"/>
          </p:cNvSpPr>
          <p:nvPr>
            <p:ph idx="1"/>
          </p:nvPr>
        </p:nvSpPr>
        <p:spPr/>
        <p:txBody>
          <a:bodyPr>
            <a:normAutofit/>
          </a:bodyPr>
          <a:lstStyle/>
          <a:p>
            <a:pPr marL="685800" indent="-685800" algn="l">
              <a:lnSpc>
                <a:spcPct val="100000"/>
              </a:lnSpc>
              <a:spcBef>
                <a:spcPts val="600"/>
              </a:spcBef>
              <a:buNone/>
            </a:pPr>
            <a:r>
              <a:rPr lang="en-US" dirty="0"/>
              <a:t>6.	Strategy focused</a:t>
            </a:r>
          </a:p>
          <a:p>
            <a:pPr marL="685800" indent="-685800" algn="l">
              <a:lnSpc>
                <a:spcPct val="100000"/>
              </a:lnSpc>
              <a:spcBef>
                <a:spcPts val="600"/>
              </a:spcBef>
              <a:buNone/>
            </a:pPr>
            <a:r>
              <a:rPr lang="en-US" dirty="0"/>
              <a:t>7.	Social and dynamic process</a:t>
            </a:r>
          </a:p>
          <a:p>
            <a:pPr marL="685800" indent="-685800" algn="l">
              <a:lnSpc>
                <a:spcPct val="100000"/>
              </a:lnSpc>
              <a:spcBef>
                <a:spcPts val="600"/>
              </a:spcBef>
              <a:buNone/>
            </a:pPr>
            <a:r>
              <a:rPr lang="en-US" dirty="0"/>
              <a:t>8.	Involvement of line managers</a:t>
            </a:r>
          </a:p>
          <a:p>
            <a:pPr marL="685800" indent="-685800" algn="l">
              <a:lnSpc>
                <a:spcPct val="100000"/>
              </a:lnSpc>
              <a:spcBef>
                <a:spcPts val="600"/>
              </a:spcBef>
              <a:buNone/>
            </a:pPr>
            <a:r>
              <a:rPr lang="en-US" dirty="0"/>
              <a:t>9.	An important component of management</a:t>
            </a:r>
          </a:p>
          <a:p>
            <a:pPr marL="685800" indent="-685800" algn="l">
              <a:lnSpc>
                <a:spcPct val="100000"/>
              </a:lnSpc>
              <a:spcBef>
                <a:spcPts val="600"/>
              </a:spcBef>
              <a:buNone/>
            </a:pPr>
            <a:r>
              <a:rPr lang="en-US" dirty="0"/>
              <a:t>10.	System based/focused</a:t>
            </a:r>
          </a:p>
        </p:txBody>
      </p:sp>
    </p:spTree>
    <p:extLst>
      <p:ext uri="{BB962C8B-B14F-4D97-AF65-F5344CB8AC3E}">
        <p14:creationId xmlns:p14="http://schemas.microsoft.com/office/powerpoint/2010/main" val="1267319614"/>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Importance/Objectives of </a:t>
            </a:r>
            <a:r>
              <a:rPr lang="en-US" b="1" dirty="0" smtClean="0"/>
              <a:t>Staffing/HRM</a:t>
            </a:r>
            <a:endParaRPr lang="en-US" dirty="0"/>
          </a:p>
        </p:txBody>
      </p:sp>
      <p:sp>
        <p:nvSpPr>
          <p:cNvPr id="6" name="Content Placeholder 5"/>
          <p:cNvSpPr>
            <a:spLocks noGrp="1"/>
          </p:cNvSpPr>
          <p:nvPr>
            <p:ph idx="1"/>
          </p:nvPr>
        </p:nvSpPr>
        <p:spPr/>
        <p:txBody>
          <a:bodyPr>
            <a:normAutofit/>
          </a:bodyPr>
          <a:lstStyle/>
          <a:p>
            <a:pPr marL="685800" indent="-685800" algn="l">
              <a:lnSpc>
                <a:spcPct val="100000"/>
              </a:lnSpc>
              <a:spcBef>
                <a:spcPts val="600"/>
              </a:spcBef>
              <a:buNone/>
            </a:pPr>
            <a:r>
              <a:rPr lang="en-US" dirty="0">
                <a:solidFill>
                  <a:srgbClr val="FF0000"/>
                </a:solidFill>
              </a:rPr>
              <a:t>The </a:t>
            </a:r>
            <a:r>
              <a:rPr lang="en-US" dirty="0" smtClean="0">
                <a:solidFill>
                  <a:srgbClr val="FF0000"/>
                </a:solidFill>
              </a:rPr>
              <a:t>importance/objectives of </a:t>
            </a:r>
            <a:r>
              <a:rPr lang="en-US" dirty="0">
                <a:solidFill>
                  <a:srgbClr val="FF0000"/>
                </a:solidFill>
              </a:rPr>
              <a:t>staffing/HRM are as follows:</a:t>
            </a:r>
          </a:p>
          <a:p>
            <a:pPr marL="685800" indent="-685800" algn="l">
              <a:lnSpc>
                <a:spcPct val="100000"/>
              </a:lnSpc>
              <a:spcBef>
                <a:spcPts val="600"/>
              </a:spcBef>
              <a:buNone/>
            </a:pPr>
            <a:r>
              <a:rPr lang="en-US" dirty="0" smtClean="0"/>
              <a:t>1</a:t>
            </a:r>
            <a:r>
              <a:rPr lang="en-US" dirty="0"/>
              <a:t>.	Societal objectives </a:t>
            </a:r>
          </a:p>
          <a:p>
            <a:pPr marL="685800" indent="-685800" algn="l">
              <a:lnSpc>
                <a:spcPct val="100000"/>
              </a:lnSpc>
              <a:spcBef>
                <a:spcPts val="600"/>
              </a:spcBef>
              <a:buNone/>
            </a:pPr>
            <a:r>
              <a:rPr lang="en-US" dirty="0"/>
              <a:t>2.	Organizational objectives</a:t>
            </a:r>
          </a:p>
          <a:p>
            <a:pPr marL="685800" indent="-685800" algn="l">
              <a:lnSpc>
                <a:spcPct val="100000"/>
              </a:lnSpc>
              <a:spcBef>
                <a:spcPts val="600"/>
              </a:spcBef>
              <a:buNone/>
            </a:pPr>
            <a:r>
              <a:rPr lang="en-US" dirty="0"/>
              <a:t>3.	Functional objectives</a:t>
            </a:r>
          </a:p>
          <a:p>
            <a:pPr marL="685800" indent="-685800" algn="l">
              <a:lnSpc>
                <a:spcPct val="100000"/>
              </a:lnSpc>
              <a:spcBef>
                <a:spcPts val="600"/>
              </a:spcBef>
              <a:buNone/>
            </a:pPr>
            <a:r>
              <a:rPr lang="en-US" dirty="0"/>
              <a:t>4.	Personal objectives</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129025226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a:t>
            </a:r>
            <a:r>
              <a:rPr lang="en-US" b="1" dirty="0" smtClean="0"/>
              <a:t>Staffing/HRM</a:t>
            </a:r>
            <a:endParaRPr lang="en-US" dirty="0"/>
          </a:p>
        </p:txBody>
      </p:sp>
      <p:sp>
        <p:nvSpPr>
          <p:cNvPr id="3" name="Content Placeholder 2"/>
          <p:cNvSpPr>
            <a:spLocks noGrp="1"/>
          </p:cNvSpPr>
          <p:nvPr>
            <p:ph idx="1"/>
          </p:nvPr>
        </p:nvSpPr>
        <p:spPr>
          <a:xfrm>
            <a:off x="1024129" y="2286000"/>
            <a:ext cx="5757672" cy="4023360"/>
          </a:xfrm>
        </p:spPr>
        <p:txBody>
          <a:bodyPr>
            <a:normAutofit/>
          </a:bodyPr>
          <a:lstStyle/>
          <a:p>
            <a:pPr marL="685800" indent="-685800" algn="l">
              <a:lnSpc>
                <a:spcPct val="100000"/>
              </a:lnSpc>
              <a:spcBef>
                <a:spcPts val="600"/>
              </a:spcBef>
              <a:buNone/>
            </a:pPr>
            <a:r>
              <a:rPr lang="en-US" dirty="0">
                <a:solidFill>
                  <a:srgbClr val="FF0000"/>
                </a:solidFill>
              </a:rPr>
              <a:t>The importance/objectives of staffing/HRM are as follows:</a:t>
            </a:r>
          </a:p>
          <a:p>
            <a:pPr marL="685800" indent="-685800" algn="l">
              <a:lnSpc>
                <a:spcPct val="100000"/>
              </a:lnSpc>
              <a:spcBef>
                <a:spcPts val="600"/>
              </a:spcBef>
              <a:buNone/>
            </a:pPr>
            <a:r>
              <a:rPr lang="en-US" dirty="0" smtClean="0"/>
              <a:t>1</a:t>
            </a:r>
            <a:r>
              <a:rPr lang="en-US" dirty="0"/>
              <a:t>.	Acquisition</a:t>
            </a:r>
          </a:p>
          <a:p>
            <a:pPr marL="685800" indent="-685800" algn="l">
              <a:lnSpc>
                <a:spcPct val="100000"/>
              </a:lnSpc>
              <a:spcBef>
                <a:spcPts val="600"/>
              </a:spcBef>
              <a:buNone/>
            </a:pPr>
            <a:r>
              <a:rPr lang="en-US" dirty="0"/>
              <a:t>2.	Development function</a:t>
            </a:r>
          </a:p>
          <a:p>
            <a:pPr marL="685800" indent="-685800" algn="l">
              <a:lnSpc>
                <a:spcPct val="100000"/>
              </a:lnSpc>
              <a:spcBef>
                <a:spcPts val="600"/>
              </a:spcBef>
              <a:buNone/>
            </a:pPr>
            <a:r>
              <a:rPr lang="en-US" dirty="0"/>
              <a:t>3.	Motivational function</a:t>
            </a:r>
          </a:p>
          <a:p>
            <a:pPr marL="685800" indent="-685800" algn="l">
              <a:lnSpc>
                <a:spcPct val="100000"/>
              </a:lnSpc>
              <a:spcBef>
                <a:spcPts val="600"/>
              </a:spcBef>
              <a:buNone/>
            </a:pPr>
            <a:r>
              <a:rPr lang="en-US" dirty="0"/>
              <a:t>4.	Maintenance function</a:t>
            </a:r>
          </a:p>
          <a:p>
            <a:pPr marL="685800" indent="-685800" algn="l">
              <a:lnSpc>
                <a:spcPct val="100000"/>
              </a:lnSpc>
              <a:spcBef>
                <a:spcPts val="600"/>
              </a:spcBef>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278" y="1163064"/>
            <a:ext cx="5434118" cy="526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6626821"/>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t>
            </a:r>
            <a:r>
              <a:rPr lang="en-US" dirty="0"/>
              <a:t>of Organizing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3872" y="2534438"/>
            <a:ext cx="4375944" cy="421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02454" y="1923409"/>
            <a:ext cx="4993546" cy="369332"/>
          </a:xfrm>
          <a:prstGeom prst="rect">
            <a:avLst/>
          </a:prstGeom>
        </p:spPr>
        <p:txBody>
          <a:bodyPr wrap="none">
            <a:spAutoFit/>
          </a:bodyPr>
          <a:lstStyle/>
          <a:p>
            <a:pPr marL="685800" indent="-685800">
              <a:spcBef>
                <a:spcPts val="600"/>
              </a:spcBef>
            </a:pPr>
            <a:r>
              <a:rPr lang="en-US" dirty="0">
                <a:solidFill>
                  <a:srgbClr val="FF0000"/>
                </a:solidFill>
              </a:rPr>
              <a:t>Organizing as a process involves the following steps.</a:t>
            </a:r>
            <a:endParaRPr lang="en-US" dirty="0">
              <a:solidFill>
                <a:srgbClr val="FF0000"/>
              </a:solidFill>
            </a:endParaRPr>
          </a:p>
        </p:txBody>
      </p:sp>
    </p:spTree>
    <p:extLst>
      <p:ext uri="{BB962C8B-B14F-4D97-AF65-F5344CB8AC3E}">
        <p14:creationId xmlns:p14="http://schemas.microsoft.com/office/powerpoint/2010/main" val="323310352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152" y="4960138"/>
            <a:ext cx="7772400" cy="1463040"/>
          </a:xfrm>
        </p:spPr>
        <p:txBody>
          <a:bodyPr/>
          <a:lstStyle/>
          <a:p>
            <a:r>
              <a:rPr lang="en-US" dirty="0"/>
              <a:t>Thank you</a:t>
            </a:r>
            <a:endParaRPr lang="en-GB" dirty="0"/>
          </a:p>
        </p:txBody>
      </p:sp>
      <p:sp>
        <p:nvSpPr>
          <p:cNvPr id="3" name="Picture Placeholder 2"/>
          <p:cNvSpPr>
            <a:spLocks noGrp="1"/>
          </p:cNvSpPr>
          <p:nvPr>
            <p:ph type="pic" idx="1"/>
          </p:nvPr>
        </p:nvSpPr>
        <p:spPr>
          <a:xfrm>
            <a:off x="0" y="0"/>
            <a:ext cx="12188952" cy="4572000"/>
          </a:xfrm>
        </p:spPr>
      </p:sp>
      <p:pic>
        <p:nvPicPr>
          <p:cNvPr id="4" name="Picture 3" descr="\\10.10.92.103\asmita7\Bikash\Work 2021\Resources\Asmita Logo\4 color logo.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8054" y="5934075"/>
            <a:ext cx="1433946" cy="9239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56" y="159654"/>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0" y="849522"/>
            <a:ext cx="3286035" cy="4519265"/>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2" descr="C:\Users\asmita7\Desktop\TU PM BB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99" y="341082"/>
            <a:ext cx="3018972" cy="4151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094216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solidFill>
                  <a:schemeClr val="accent3">
                    <a:lumMod val="75000"/>
                  </a:schemeClr>
                </a:solidFill>
              </a:rPr>
              <a:t>Principles Of Organizing</a:t>
            </a:r>
            <a:endParaRPr lang="en-US" cap="none" dirty="0">
              <a:solidFill>
                <a:schemeClr val="accent3">
                  <a:lumMod val="75000"/>
                </a:schemeClr>
              </a:solidFill>
            </a:endParaRPr>
          </a:p>
        </p:txBody>
      </p:sp>
      <p:sp>
        <p:nvSpPr>
          <p:cNvPr id="4" name="Content Placeholder 3"/>
          <p:cNvSpPr>
            <a:spLocks noGrp="1"/>
          </p:cNvSpPr>
          <p:nvPr>
            <p:ph idx="1"/>
          </p:nvPr>
        </p:nvSpPr>
        <p:spPr/>
        <p:txBody>
          <a:bodyPr>
            <a:normAutofit/>
          </a:bodyPr>
          <a:lstStyle/>
          <a:p>
            <a:pPr>
              <a:lnSpc>
                <a:spcPct val="110000"/>
              </a:lnSpc>
              <a:buNone/>
            </a:pPr>
            <a:r>
              <a:rPr lang="en-US" dirty="0">
                <a:solidFill>
                  <a:srgbClr val="FF0000"/>
                </a:solidFill>
              </a:rPr>
              <a:t>Organizing is based on certain principles. They are the building blocks of organizing. </a:t>
            </a:r>
          </a:p>
          <a:p>
            <a:pPr marL="685800" indent="-685800" algn="l">
              <a:lnSpc>
                <a:spcPct val="100000"/>
              </a:lnSpc>
              <a:spcBef>
                <a:spcPts val="600"/>
              </a:spcBef>
              <a:buNone/>
            </a:pPr>
            <a:r>
              <a:rPr lang="en-US" dirty="0" smtClean="0"/>
              <a:t>1</a:t>
            </a:r>
            <a:r>
              <a:rPr lang="en-US" dirty="0"/>
              <a:t>.	Specialization</a:t>
            </a:r>
          </a:p>
          <a:p>
            <a:pPr marL="685800" indent="-685800" algn="l">
              <a:lnSpc>
                <a:spcPct val="100000"/>
              </a:lnSpc>
              <a:spcBef>
                <a:spcPts val="600"/>
              </a:spcBef>
              <a:buNone/>
            </a:pPr>
            <a:r>
              <a:rPr lang="en-US" dirty="0"/>
              <a:t>2.	Functional definition</a:t>
            </a:r>
          </a:p>
          <a:p>
            <a:pPr marL="685800" indent="-685800" algn="l">
              <a:lnSpc>
                <a:spcPct val="100000"/>
              </a:lnSpc>
              <a:spcBef>
                <a:spcPts val="600"/>
              </a:spcBef>
              <a:buNone/>
            </a:pPr>
            <a:r>
              <a:rPr lang="en-US" dirty="0"/>
              <a:t>3.	Span of control/supervision</a:t>
            </a:r>
          </a:p>
          <a:p>
            <a:pPr marL="685800" indent="-685800" algn="l">
              <a:lnSpc>
                <a:spcPct val="100000"/>
              </a:lnSpc>
              <a:spcBef>
                <a:spcPts val="600"/>
              </a:spcBef>
              <a:buNone/>
            </a:pPr>
            <a:r>
              <a:rPr lang="en-US" dirty="0"/>
              <a:t>4.	Chain of command and unity</a:t>
            </a:r>
          </a:p>
          <a:p>
            <a:pPr marL="685800" indent="-685800" algn="l">
              <a:lnSpc>
                <a:spcPct val="100000"/>
              </a:lnSpc>
              <a:spcBef>
                <a:spcPts val="600"/>
              </a:spcBef>
              <a:buNone/>
            </a:pPr>
            <a:r>
              <a:rPr lang="en-US" dirty="0"/>
              <a:t>5.	Unity of goals/objectives</a:t>
            </a:r>
          </a:p>
          <a:p>
            <a:pPr marL="685800" indent="-685800" algn="l">
              <a:lnSpc>
                <a:spcPct val="100000"/>
              </a:lnSpc>
              <a:spcBef>
                <a:spcPts val="600"/>
              </a:spcBef>
              <a:buNone/>
            </a:pPr>
            <a:r>
              <a:rPr lang="en-US" dirty="0"/>
              <a:t>6.	Delegation of responsibility and authority</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22571918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a:t>
            </a:r>
            <a:r>
              <a:rPr lang="en-US" dirty="0" smtClean="0"/>
              <a:t>Organizing…(</a:t>
            </a:r>
            <a:r>
              <a:rPr lang="en-US" dirty="0" err="1" smtClean="0"/>
              <a:t>contd</a:t>
            </a:r>
            <a:r>
              <a:rPr lang="en-US" dirty="0" smtClean="0"/>
              <a:t>)</a:t>
            </a:r>
            <a:endParaRPr lang="en-US" cap="none" dirty="0"/>
          </a:p>
        </p:txBody>
      </p:sp>
      <p:sp>
        <p:nvSpPr>
          <p:cNvPr id="3" name="Content Placeholder 2"/>
          <p:cNvSpPr>
            <a:spLocks noGrp="1"/>
          </p:cNvSpPr>
          <p:nvPr>
            <p:ph idx="1"/>
          </p:nvPr>
        </p:nvSpPr>
        <p:spPr/>
        <p:txBody>
          <a:bodyPr>
            <a:normAutofit/>
          </a:bodyPr>
          <a:lstStyle/>
          <a:p>
            <a:pPr marL="685800" indent="-685800" algn="l">
              <a:lnSpc>
                <a:spcPct val="100000"/>
              </a:lnSpc>
              <a:spcBef>
                <a:spcPts val="600"/>
              </a:spcBef>
              <a:buNone/>
            </a:pPr>
            <a:r>
              <a:rPr lang="en-US" dirty="0"/>
              <a:t>7.	Flexibility</a:t>
            </a:r>
          </a:p>
          <a:p>
            <a:pPr marL="685800" indent="-685800" algn="l">
              <a:lnSpc>
                <a:spcPct val="100000"/>
              </a:lnSpc>
              <a:spcBef>
                <a:spcPts val="600"/>
              </a:spcBef>
              <a:buNone/>
            </a:pPr>
            <a:r>
              <a:rPr lang="en-US" dirty="0"/>
              <a:t>8.	Exception</a:t>
            </a:r>
          </a:p>
          <a:p>
            <a:pPr marL="685800" indent="-685800" algn="l">
              <a:lnSpc>
                <a:spcPct val="100000"/>
              </a:lnSpc>
              <a:spcBef>
                <a:spcPts val="600"/>
              </a:spcBef>
              <a:buNone/>
            </a:pPr>
            <a:r>
              <a:rPr lang="en-US" dirty="0"/>
              <a:t>9.	Personal ability</a:t>
            </a:r>
          </a:p>
          <a:p>
            <a:pPr marL="685800" indent="-685800" algn="l">
              <a:lnSpc>
                <a:spcPct val="100000"/>
              </a:lnSpc>
              <a:spcBef>
                <a:spcPts val="600"/>
              </a:spcBef>
              <a:buNone/>
            </a:pPr>
            <a:r>
              <a:rPr lang="en-US" dirty="0"/>
              <a:t>10.	Balance/coordination</a:t>
            </a:r>
          </a:p>
          <a:p>
            <a:pPr marL="685800" indent="-685800" algn="l">
              <a:lnSpc>
                <a:spcPct val="100000"/>
              </a:lnSpc>
              <a:spcBef>
                <a:spcPts val="600"/>
              </a:spcBef>
              <a:buNone/>
            </a:pPr>
            <a:r>
              <a:rPr lang="en-US" dirty="0"/>
              <a:t>11.	Efficiency</a:t>
            </a:r>
          </a:p>
          <a:p>
            <a:pPr marL="685800" indent="-685800" algn="l">
              <a:lnSpc>
                <a:spcPct val="100000"/>
              </a:lnSpc>
              <a:spcBef>
                <a:spcPts val="600"/>
              </a:spcBef>
              <a:buNone/>
            </a:pPr>
            <a:r>
              <a:rPr lang="en-US" dirty="0"/>
              <a:t>12.	Simplicity</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150396570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Approaches </a:t>
            </a:r>
            <a:r>
              <a:rPr lang="en-US" dirty="0"/>
              <a:t>to </a:t>
            </a:r>
            <a:r>
              <a:rPr lang="en-US" dirty="0" smtClean="0"/>
              <a:t>Organizing</a:t>
            </a:r>
            <a:endParaRPr lang="en-US" dirty="0"/>
          </a:p>
        </p:txBody>
      </p:sp>
      <p:sp>
        <p:nvSpPr>
          <p:cNvPr id="6" name="Content Placeholder 5"/>
          <p:cNvSpPr>
            <a:spLocks noGrp="1"/>
          </p:cNvSpPr>
          <p:nvPr>
            <p:ph idx="1"/>
          </p:nvPr>
        </p:nvSpPr>
        <p:spPr/>
        <p:txBody>
          <a:bodyPr>
            <a:normAutofit lnSpcReduction="10000"/>
          </a:bodyPr>
          <a:lstStyle/>
          <a:p>
            <a:pPr>
              <a:lnSpc>
                <a:spcPct val="110000"/>
              </a:lnSpc>
              <a:buNone/>
            </a:pPr>
            <a:r>
              <a:rPr lang="en-US" sz="2600" dirty="0">
                <a:solidFill>
                  <a:srgbClr val="FF0000"/>
                </a:solidFill>
              </a:rPr>
              <a:t>There are three major approaches to organizing. They are the classical approach, behavioral and contingency approaches.</a:t>
            </a:r>
          </a:p>
          <a:p>
            <a:pPr marL="685800" indent="-685800" algn="l">
              <a:lnSpc>
                <a:spcPct val="100000"/>
              </a:lnSpc>
              <a:spcBef>
                <a:spcPts val="600"/>
              </a:spcBef>
              <a:buNone/>
            </a:pPr>
            <a:r>
              <a:rPr lang="en-US" dirty="0" smtClean="0"/>
              <a:t>1</a:t>
            </a:r>
            <a:r>
              <a:rPr lang="en-US" dirty="0"/>
              <a:t>.	Classical approach </a:t>
            </a:r>
          </a:p>
          <a:p>
            <a:pPr marL="685800" indent="-685800" algn="l">
              <a:lnSpc>
                <a:spcPct val="100000"/>
              </a:lnSpc>
              <a:spcBef>
                <a:spcPts val="600"/>
              </a:spcBef>
              <a:buNone/>
            </a:pPr>
            <a:r>
              <a:rPr lang="en-US" dirty="0"/>
              <a:t>2.	Behavioral approach</a:t>
            </a:r>
          </a:p>
          <a:p>
            <a:pPr marL="685800" indent="-685800" algn="l">
              <a:lnSpc>
                <a:spcPct val="100000"/>
              </a:lnSpc>
              <a:spcBef>
                <a:spcPts val="600"/>
              </a:spcBef>
              <a:buNone/>
            </a:pPr>
            <a:r>
              <a:rPr lang="en-US" dirty="0"/>
              <a:t>3.	Contingency approach</a:t>
            </a:r>
          </a:p>
          <a:p>
            <a:pPr marL="685800" indent="-685800" algn="l">
              <a:lnSpc>
                <a:spcPct val="100000"/>
              </a:lnSpc>
              <a:spcBef>
                <a:spcPts val="600"/>
              </a:spcBef>
              <a:buNone/>
            </a:pPr>
            <a:r>
              <a:rPr lang="en-US" dirty="0"/>
              <a:t>	a.	Size of the organization</a:t>
            </a:r>
          </a:p>
          <a:p>
            <a:pPr marL="685800" indent="-685800" algn="l">
              <a:lnSpc>
                <a:spcPct val="100000"/>
              </a:lnSpc>
              <a:spcBef>
                <a:spcPts val="600"/>
              </a:spcBef>
              <a:buNone/>
            </a:pPr>
            <a:r>
              <a:rPr lang="en-US" dirty="0"/>
              <a:t>	b.	Task and technology</a:t>
            </a:r>
          </a:p>
          <a:p>
            <a:pPr marL="685800" indent="-685800" algn="l">
              <a:lnSpc>
                <a:spcPct val="100000"/>
              </a:lnSpc>
              <a:spcBef>
                <a:spcPts val="600"/>
              </a:spcBef>
              <a:buNone/>
            </a:pPr>
            <a:r>
              <a:rPr lang="en-US" dirty="0"/>
              <a:t>	c.		Environmental uncertainty</a:t>
            </a:r>
          </a:p>
          <a:p>
            <a:pPr marL="685800" indent="-685800" algn="l">
              <a:lnSpc>
                <a:spcPct val="100000"/>
              </a:lnSpc>
              <a:spcBef>
                <a:spcPts val="600"/>
              </a:spcBef>
              <a:buNone/>
            </a:pPr>
            <a:r>
              <a:rPr lang="en-US" dirty="0"/>
              <a:t>	d.	Individual differences</a:t>
            </a:r>
          </a:p>
          <a:p>
            <a:pPr marL="685800" indent="-685800" algn="l">
              <a:lnSpc>
                <a:spcPct val="100000"/>
              </a:lnSpc>
              <a:spcBef>
                <a:spcPts val="600"/>
              </a:spcBef>
              <a:buNone/>
            </a:pPr>
            <a:endParaRPr lang="en-US" dirty="0"/>
          </a:p>
        </p:txBody>
      </p:sp>
    </p:spTree>
    <p:extLst>
      <p:ext uri="{BB962C8B-B14F-4D97-AF65-F5344CB8AC3E}">
        <p14:creationId xmlns:p14="http://schemas.microsoft.com/office/powerpoint/2010/main" val="339178199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Architecture</a:t>
            </a:r>
            <a:br>
              <a:rPr lang="en-US" dirty="0" smtClean="0"/>
            </a:br>
            <a:r>
              <a:rPr lang="en-US" dirty="0" smtClean="0"/>
              <a:t>(Organization </a:t>
            </a:r>
            <a:r>
              <a:rPr lang="en-US" dirty="0"/>
              <a:t>Design Concepts)</a:t>
            </a:r>
          </a:p>
        </p:txBody>
      </p:sp>
      <p:sp>
        <p:nvSpPr>
          <p:cNvPr id="3" name="Content Placeholder 2"/>
          <p:cNvSpPr>
            <a:spLocks noGrp="1"/>
          </p:cNvSpPr>
          <p:nvPr>
            <p:ph idx="1"/>
          </p:nvPr>
        </p:nvSpPr>
        <p:spPr/>
        <p:txBody>
          <a:bodyPr/>
          <a:lstStyle/>
          <a:p>
            <a:r>
              <a:rPr lang="en-US" dirty="0" smtClean="0"/>
              <a:t>Organizational architecture </a:t>
            </a:r>
            <a:r>
              <a:rPr lang="en-US" dirty="0"/>
              <a:t>is the structure or system of the organization. In other words, it is the framework through which an organization operates.</a:t>
            </a:r>
          </a:p>
        </p:txBody>
      </p:sp>
    </p:spTree>
    <p:extLst>
      <p:ext uri="{BB962C8B-B14F-4D97-AF65-F5344CB8AC3E}">
        <p14:creationId xmlns:p14="http://schemas.microsoft.com/office/powerpoint/2010/main" val="2627938617"/>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299</TotalTime>
  <Words>1216</Words>
  <Application>Microsoft Office PowerPoint</Application>
  <PresentationFormat>Custom</PresentationFormat>
  <Paragraphs>289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Integral</vt:lpstr>
      <vt:lpstr>Organizing </vt:lpstr>
      <vt:lpstr>LEARNING OBJECTIVES</vt:lpstr>
      <vt:lpstr>Meaning of Organizing</vt:lpstr>
      <vt:lpstr>Importance of Organizing</vt:lpstr>
      <vt:lpstr>Process of Organizing</vt:lpstr>
      <vt:lpstr>Principles Of Organizing</vt:lpstr>
      <vt:lpstr>Principles Of Organizing…(contd)</vt:lpstr>
      <vt:lpstr>Approaches to Organizing</vt:lpstr>
      <vt:lpstr>Organizational Architecture (Organization Design Concepts)</vt:lpstr>
      <vt:lpstr>Vertical Differentiation </vt:lpstr>
      <vt:lpstr>Horizontal Differentiation </vt:lpstr>
      <vt:lpstr>Modern Organizational Structures</vt:lpstr>
      <vt:lpstr>Advantages of Team-based Structure </vt:lpstr>
      <vt:lpstr>Disadvantages of Team-based Structure </vt:lpstr>
      <vt:lpstr>Advantages of Network Structure </vt:lpstr>
      <vt:lpstr>Disadvantages of Network Structure</vt:lpstr>
      <vt:lpstr>Concept of Departmentalization</vt:lpstr>
      <vt:lpstr>Advantages/Importance Of Departmentalization</vt:lpstr>
      <vt:lpstr>Advantages/ Importance Of Departmentalization…(contd)</vt:lpstr>
      <vt:lpstr>Types of Departmentalization </vt:lpstr>
      <vt:lpstr>Concept of Responsibility</vt:lpstr>
      <vt:lpstr>Characteristics of Responsibility</vt:lpstr>
      <vt:lpstr>Establishing Task and Reporting Relationships</vt:lpstr>
      <vt:lpstr>Concept of Accountability</vt:lpstr>
      <vt:lpstr>Features of Accountability </vt:lpstr>
      <vt:lpstr>Creating Accountability</vt:lpstr>
      <vt:lpstr>Concept of Authority</vt:lpstr>
      <vt:lpstr>Characteristics of Authority</vt:lpstr>
      <vt:lpstr>Line and Staff Authority</vt:lpstr>
      <vt:lpstr>Meaning/ Concept of Delegation of Authority</vt:lpstr>
      <vt:lpstr>Features of Delegation of Authority </vt:lpstr>
      <vt:lpstr>Steps of Delegation of Authority</vt:lpstr>
      <vt:lpstr>Advantages of Delegation of Authority</vt:lpstr>
      <vt:lpstr>Obstacles/Barriers of Delegation of Authority</vt:lpstr>
      <vt:lpstr>Eliminating Obstacles to the Delegation Process</vt:lpstr>
      <vt:lpstr>Concept of Centralization</vt:lpstr>
      <vt:lpstr>Advantages of Centralization</vt:lpstr>
      <vt:lpstr>Disadvantages of Centralization</vt:lpstr>
      <vt:lpstr>Concept of Decentralization</vt:lpstr>
      <vt:lpstr>Advantages of Decentralization</vt:lpstr>
      <vt:lpstr>Disadvantages of Decentralization</vt:lpstr>
      <vt:lpstr>Concept of Devolution </vt:lpstr>
      <vt:lpstr>Nature/Features/Characteristics/Importance of Devolution </vt:lpstr>
      <vt:lpstr>Emerging Issues in Organization Design </vt:lpstr>
      <vt:lpstr>Concept of Staffing/HRM</vt:lpstr>
      <vt:lpstr>Characteristics of Staffing/HRM</vt:lpstr>
      <vt:lpstr>Characteristics of Staffing/HRM…(contd)</vt:lpstr>
      <vt:lpstr>Importance/Objectives of Staffing/HRM</vt:lpstr>
      <vt:lpstr>Functions of Staffing/HRM</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asmita2</dc:creator>
  <cp:lastModifiedBy>asmita7</cp:lastModifiedBy>
  <cp:revision>113</cp:revision>
  <dcterms:created xsi:type="dcterms:W3CDTF">2020-07-31T04:39:43Z</dcterms:created>
  <dcterms:modified xsi:type="dcterms:W3CDTF">2021-06-09T11:36:51Z</dcterms:modified>
</cp:coreProperties>
</file>