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handoutMasterIdLst>
    <p:handoutMasterId r:id="rId24"/>
  </p:handoutMasterIdLst>
  <p:sldIdLst>
    <p:sldId id="256" r:id="rId2"/>
    <p:sldId id="318" r:id="rId3"/>
    <p:sldId id="306" r:id="rId4"/>
    <p:sldId id="319" r:id="rId5"/>
    <p:sldId id="307" r:id="rId6"/>
    <p:sldId id="308" r:id="rId7"/>
    <p:sldId id="320" r:id="rId8"/>
    <p:sldId id="309" r:id="rId9"/>
    <p:sldId id="321" r:id="rId10"/>
    <p:sldId id="322" r:id="rId11"/>
    <p:sldId id="315" r:id="rId12"/>
    <p:sldId id="310" r:id="rId13"/>
    <p:sldId id="311" r:id="rId14"/>
    <p:sldId id="323" r:id="rId15"/>
    <p:sldId id="312" r:id="rId16"/>
    <p:sldId id="325" r:id="rId17"/>
    <p:sldId id="324" r:id="rId18"/>
    <p:sldId id="326" r:id="rId19"/>
    <p:sldId id="313" r:id="rId20"/>
    <p:sldId id="316" r:id="rId21"/>
    <p:sldId id="317" r:id="rId22"/>
    <p:sldId id="30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314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180F-B54B-4AFD-9F9D-3DC0A2052E75}" type="datetimeFigureOut">
              <a:rPr lang="en-GB" smtClean="0"/>
              <a:pPr/>
              <a:t>06/05/2021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1854-84E3-4B4C-ADDA-8CF694BF99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5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952" y="4960137"/>
            <a:ext cx="4697648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4585351"/>
            <a:ext cx="3527190" cy="22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 sz="2400"/>
            </a:lvl1pPr>
            <a:lvl2pPr marL="265176" indent="-137160">
              <a:buFont typeface="Wingdings" pitchFamily="2" charset="2"/>
              <a:buChar char="v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5125">
              <a:defRPr/>
            </a:lvl3pPr>
            <a:lvl4pPr marL="1371600" indent="-228600"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866775" lvl="1" indent="-409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2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2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6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none" spc="100" baseline="0">
          <a:solidFill>
            <a:srgbClr val="B08314"/>
          </a:solidFill>
          <a:latin typeface="+mj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5007762"/>
            <a:ext cx="4619625" cy="146304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Introduction to Management </a:t>
            </a:r>
            <a:endParaRPr lang="en-GB" sz="45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Chapter 1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9313" y="-19051"/>
            <a:ext cx="8852687" cy="4592369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654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99" y="1995268"/>
            <a:ext cx="1874544" cy="257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41082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54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</a:t>
            </a:r>
            <a:r>
              <a:rPr lang="en-US" dirty="0"/>
              <a:t>of </a:t>
            </a:r>
            <a:r>
              <a:rPr lang="en-US" dirty="0" smtClean="0"/>
              <a:t>Management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8.	Initiative</a:t>
            </a:r>
          </a:p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9.	Fair remuneration</a:t>
            </a:r>
          </a:p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10.	Stability of tenure</a:t>
            </a:r>
          </a:p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11.	Scalar chain</a:t>
            </a:r>
          </a:p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12.	Subordination of individual </a:t>
            </a:r>
            <a:r>
              <a:rPr lang="en-US" dirty="0" smtClean="0"/>
              <a:t>interest </a:t>
            </a:r>
            <a:r>
              <a:rPr lang="en-US" dirty="0"/>
              <a:t>to general interest</a:t>
            </a:r>
          </a:p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13.	Centralization and </a:t>
            </a:r>
            <a:r>
              <a:rPr lang="en-US" dirty="0" smtClean="0"/>
              <a:t>decentralization</a:t>
            </a:r>
            <a:endParaRPr lang="en-US" dirty="0"/>
          </a:p>
          <a:p>
            <a:pPr marL="0" indent="0" algn="l">
              <a:lnSpc>
                <a:spcPct val="100000"/>
              </a:lnSpc>
              <a:tabLst>
                <a:tab pos="682625" algn="l"/>
              </a:tabLst>
            </a:pPr>
            <a:r>
              <a:rPr lang="en-US" dirty="0"/>
              <a:t>14.	Esprit de Corps</a:t>
            </a:r>
            <a:endParaRPr lang="en-US" dirty="0"/>
          </a:p>
        </p:txBody>
      </p:sp>
      <p:pic>
        <p:nvPicPr>
          <p:cNvPr id="5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79" y="1186263"/>
            <a:ext cx="3316020" cy="307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r>
              <a:rPr lang="en-US" dirty="0" err="1"/>
              <a:t>vs</a:t>
            </a:r>
            <a:r>
              <a:rPr lang="en-US" dirty="0"/>
              <a:t>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general sense, both management and administration are taken as the same concept. Both of them are related to operating and managing an organizational efficiently and effectively. However, there is a controversy regarding the meaning and use of these two terms. </a:t>
            </a:r>
          </a:p>
        </p:txBody>
      </p:sp>
    </p:spTree>
    <p:extLst>
      <p:ext uri="{BB962C8B-B14F-4D97-AF65-F5344CB8AC3E}">
        <p14:creationId xmlns:p14="http://schemas.microsoft.com/office/powerpoint/2010/main" val="192731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</a:t>
            </a:r>
            <a:r>
              <a:rPr lang="en-US" dirty="0"/>
              <a:t>and Hierarchy of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There </a:t>
            </a:r>
            <a:r>
              <a:rPr lang="en-US" dirty="0">
                <a:solidFill>
                  <a:srgbClr val="FF0000"/>
                </a:solidFill>
              </a:rPr>
              <a:t>are commonly three levels of management. Each of them is discussed below.</a:t>
            </a:r>
          </a:p>
          <a:p>
            <a:pPr>
              <a:tabLst>
                <a:tab pos="682625" algn="l"/>
              </a:tabLst>
            </a:pPr>
            <a:r>
              <a:rPr lang="en-US" dirty="0" smtClean="0"/>
              <a:t>1</a:t>
            </a:r>
            <a:r>
              <a:rPr lang="en-US" dirty="0"/>
              <a:t>.	Top level management 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2.	Middle level management 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3.	Lower level management </a:t>
            </a:r>
          </a:p>
          <a:p>
            <a:pPr>
              <a:tabLst>
                <a:tab pos="682625" algn="l"/>
              </a:tabLst>
            </a:pPr>
            <a:endParaRPr lang="en-US" dirty="0"/>
          </a:p>
        </p:txBody>
      </p:sp>
      <p:pic>
        <p:nvPicPr>
          <p:cNvPr id="7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04" y="2932992"/>
            <a:ext cx="5633142" cy="32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143000"/>
          </a:xfrm>
        </p:spPr>
        <p:txBody>
          <a:bodyPr>
            <a:normAutofit/>
          </a:bodyPr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There are different types of managers in an organization. </a:t>
            </a:r>
            <a:r>
              <a:rPr lang="en-US" dirty="0">
                <a:solidFill>
                  <a:srgbClr val="FF0000"/>
                </a:solidFill>
              </a:rPr>
              <a:t>They can be classified in two </a:t>
            </a:r>
            <a:r>
              <a:rPr lang="en-US" dirty="0" smtClean="0">
                <a:solidFill>
                  <a:srgbClr val="FF0000"/>
                </a:solidFill>
              </a:rPr>
              <a:t>ways: on the basis of level and on the basis of the nature of the job.</a:t>
            </a:r>
            <a:endParaRPr lang="en-US" dirty="0">
              <a:solidFill>
                <a:srgbClr val="FF0000"/>
              </a:solidFill>
            </a:endParaRPr>
          </a:p>
          <a:p>
            <a:pPr>
              <a:tabLst>
                <a:tab pos="682625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2" y="3415656"/>
            <a:ext cx="8006208" cy="28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Managers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5938" indent="-515938">
              <a:buNone/>
            </a:pPr>
            <a:r>
              <a:rPr lang="en-US" b="1" dirty="0">
                <a:solidFill>
                  <a:srgbClr val="FF0000"/>
                </a:solidFill>
              </a:rPr>
              <a:t>1. 	On the Basis of Level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a</a:t>
            </a:r>
            <a:r>
              <a:rPr lang="en-US" sz="2400" dirty="0"/>
              <a:t>.	</a:t>
            </a:r>
            <a:r>
              <a:rPr lang="en-US" sz="2400" dirty="0"/>
              <a:t>Top </a:t>
            </a:r>
            <a:r>
              <a:rPr lang="en-US" sz="2400" dirty="0"/>
              <a:t>level managers 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b</a:t>
            </a:r>
            <a:r>
              <a:rPr lang="en-US" sz="2400" dirty="0"/>
              <a:t>.	</a:t>
            </a:r>
            <a:r>
              <a:rPr lang="en-US" sz="2400" dirty="0" smtClean="0"/>
              <a:t>Middle </a:t>
            </a:r>
            <a:r>
              <a:rPr lang="en-US" sz="2400" dirty="0"/>
              <a:t>level managers 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c</a:t>
            </a:r>
            <a:r>
              <a:rPr lang="en-US" sz="2400" dirty="0"/>
              <a:t>.	</a:t>
            </a:r>
            <a:r>
              <a:rPr lang="en-US" sz="2400" dirty="0"/>
              <a:t>Lower </a:t>
            </a:r>
            <a:r>
              <a:rPr lang="en-US" sz="2400" dirty="0"/>
              <a:t>level managers </a:t>
            </a:r>
          </a:p>
          <a:p>
            <a:pPr marL="515938" indent="-515938">
              <a:buNone/>
            </a:pPr>
            <a:endParaRPr lang="en-US" dirty="0"/>
          </a:p>
          <a:p>
            <a:pPr marL="515938" indent="-515938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5938" indent="-515938">
              <a:buNone/>
            </a:pPr>
            <a:r>
              <a:rPr lang="en-US" b="1" dirty="0">
                <a:solidFill>
                  <a:srgbClr val="FF0000"/>
                </a:solidFill>
              </a:rPr>
              <a:t>2. 	On the Basis of Nature of Job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a.	Generalist </a:t>
            </a:r>
            <a:r>
              <a:rPr lang="en-US" sz="2400" dirty="0"/>
              <a:t>manager 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b.	Functional </a:t>
            </a:r>
            <a:r>
              <a:rPr lang="en-US" sz="2400" dirty="0"/>
              <a:t>manager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c.	Staff </a:t>
            </a:r>
            <a:r>
              <a:rPr lang="en-US" sz="2400" dirty="0"/>
              <a:t>manager</a:t>
            </a:r>
          </a:p>
        </p:txBody>
      </p:sp>
      <p:pic>
        <p:nvPicPr>
          <p:cNvPr id="4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</a:t>
            </a:r>
            <a:r>
              <a:rPr lang="en-US" dirty="0"/>
              <a:t>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2650"/>
            <a:ext cx="9720073" cy="1320800"/>
          </a:xfrm>
        </p:spPr>
        <p:txBody>
          <a:bodyPr>
            <a:noAutofit/>
          </a:bodyPr>
          <a:lstStyle/>
          <a:p>
            <a:r>
              <a:rPr lang="en-US" dirty="0"/>
              <a:t>A manger should perform a number of activities which are varied in nature. For this reason, he/she plays interpersonal, informational and decisional roles. Ten different kinds of roles, divided into three categories were developed by Henry </a:t>
            </a:r>
            <a:r>
              <a:rPr lang="en-US" dirty="0" err="1"/>
              <a:t>Mintzberg</a:t>
            </a:r>
            <a:r>
              <a:rPr lang="en-US" dirty="0"/>
              <a:t> in the 1960s.</a:t>
            </a:r>
          </a:p>
        </p:txBody>
      </p:sp>
      <p:pic>
        <p:nvPicPr>
          <p:cNvPr id="5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54" y="3412550"/>
            <a:ext cx="7379615" cy="309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</a:t>
            </a:r>
            <a:r>
              <a:rPr lang="en-US" dirty="0" smtClean="0"/>
              <a:t>Roles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5938" indent="-515938">
              <a:buNone/>
            </a:pPr>
            <a:r>
              <a:rPr lang="en-US" b="1" dirty="0">
                <a:solidFill>
                  <a:srgbClr val="FF0000"/>
                </a:solidFill>
              </a:rPr>
              <a:t>A. </a:t>
            </a:r>
            <a:r>
              <a:rPr lang="en-US" b="1" dirty="0" smtClean="0">
                <a:solidFill>
                  <a:srgbClr val="FF0000"/>
                </a:solidFill>
              </a:rPr>
              <a:t>	Interpersonal </a:t>
            </a:r>
            <a:r>
              <a:rPr lang="en-US" b="1" dirty="0">
                <a:solidFill>
                  <a:srgbClr val="FF0000"/>
                </a:solidFill>
              </a:rPr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i.	Figurehead </a:t>
            </a:r>
            <a:r>
              <a:rPr lang="en-US" sz="2400" dirty="0"/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ii.	Leader </a:t>
            </a:r>
            <a:r>
              <a:rPr lang="en-US" sz="2400" dirty="0"/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iii.	Liaison </a:t>
            </a:r>
            <a:r>
              <a:rPr lang="en-US" sz="2400" dirty="0"/>
              <a:t>roles</a:t>
            </a:r>
            <a:endParaRPr lang="en-US" sz="2400" dirty="0"/>
          </a:p>
        </p:txBody>
      </p:sp>
      <p:pic>
        <p:nvPicPr>
          <p:cNvPr id="5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</a:t>
            </a:r>
            <a:r>
              <a:rPr lang="en-US" dirty="0" smtClean="0"/>
              <a:t>Roles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5938" indent="-515938">
              <a:buNone/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	Informational </a:t>
            </a:r>
            <a:r>
              <a:rPr lang="en-US" b="1" dirty="0">
                <a:solidFill>
                  <a:srgbClr val="FF0000"/>
                </a:solidFill>
              </a:rPr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i.	Monitor </a:t>
            </a:r>
            <a:r>
              <a:rPr lang="en-US" sz="2400" dirty="0"/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ii.	Disseminator </a:t>
            </a:r>
            <a:r>
              <a:rPr lang="en-US" sz="2400" dirty="0"/>
              <a:t>roles  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iii.	Spokesperson </a:t>
            </a:r>
            <a:r>
              <a:rPr lang="en-US" sz="2400" dirty="0"/>
              <a:t>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5938" indent="-515938">
              <a:buNone/>
            </a:pPr>
            <a:r>
              <a:rPr lang="en-US" b="1" dirty="0">
                <a:solidFill>
                  <a:srgbClr val="FF0000"/>
                </a:solidFill>
              </a:rPr>
              <a:t>C. </a:t>
            </a:r>
            <a:r>
              <a:rPr lang="en-US" b="1" dirty="0" smtClean="0">
                <a:solidFill>
                  <a:srgbClr val="FF0000"/>
                </a:solidFill>
              </a:rPr>
              <a:t>	Decisional </a:t>
            </a:r>
            <a:r>
              <a:rPr lang="en-US" b="1" dirty="0">
                <a:solidFill>
                  <a:srgbClr val="FF0000"/>
                </a:solidFill>
              </a:rPr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i.	Entrepreneur </a:t>
            </a:r>
            <a:r>
              <a:rPr lang="en-US" sz="2400" dirty="0"/>
              <a:t>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ii.	Disturbance </a:t>
            </a:r>
            <a:r>
              <a:rPr lang="en-US" sz="2400" dirty="0"/>
              <a:t>handler 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iii.	Resource </a:t>
            </a:r>
            <a:r>
              <a:rPr lang="en-US" sz="2400" dirty="0"/>
              <a:t>allocator roles</a:t>
            </a:r>
          </a:p>
          <a:p>
            <a:pPr marL="1033463" lvl="1" indent="-515938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400" dirty="0" smtClean="0"/>
              <a:t>iv.	Negotiator </a:t>
            </a:r>
            <a:r>
              <a:rPr lang="en-US" sz="2400" dirty="0"/>
              <a:t>roles</a:t>
            </a:r>
          </a:p>
          <a:p>
            <a:pPr marL="515938" indent="-515938">
              <a:buNone/>
            </a:pPr>
            <a:endParaRPr lang="en-US" dirty="0"/>
          </a:p>
        </p:txBody>
      </p:sp>
      <p:pic>
        <p:nvPicPr>
          <p:cNvPr id="5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</a:t>
            </a:r>
            <a:r>
              <a:rPr lang="en-US" dirty="0"/>
              <a:t>Skills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7196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A skill is the ability to translate knowledge into performance. A manager needs different kinds of skills to discharge his/her duties effectively. </a:t>
            </a:r>
          </a:p>
        </p:txBody>
      </p:sp>
      <p:pic>
        <p:nvPicPr>
          <p:cNvPr id="7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80" y="3373814"/>
            <a:ext cx="6836829" cy="30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6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</a:t>
            </a:r>
            <a:r>
              <a:rPr lang="en-US" dirty="0" smtClean="0"/>
              <a:t>Skills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82625" algn="l"/>
              </a:tabLst>
            </a:pPr>
            <a:r>
              <a:rPr lang="en-US" dirty="0"/>
              <a:t>1.	Technical skills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2.	Human skills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3.	Conceptual skills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4.	Diagnostic skills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5.	Political management skills</a:t>
            </a:r>
          </a:p>
        </p:txBody>
      </p:sp>
      <p:pic>
        <p:nvPicPr>
          <p:cNvPr id="7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OBJECTIVES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4743" y="2133600"/>
            <a:ext cx="10537371" cy="609600"/>
          </a:xfrm>
          <a:prstGeom prst="roundRect">
            <a:avLst/>
          </a:prstGeom>
          <a:solidFill>
            <a:srgbClr val="B08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After studying this chapter, the students are expected to;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/>
              <a:t>Know the concept/meaning, characteristics, functions and principles of management.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/>
              <a:t>Understand managerial hierarchy/levels.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/>
              <a:t>Describe the types of managers.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/>
              <a:t>Know managerial skills and roles.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/>
              <a:t>Understand the role of education, experience and situation for becoming a manager.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</a:t>
            </a:r>
            <a:r>
              <a:rPr lang="en-US" dirty="0"/>
              <a:t>a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Career </a:t>
            </a:r>
            <a:r>
              <a:rPr lang="en-US" dirty="0">
                <a:solidFill>
                  <a:srgbClr val="FF0000"/>
                </a:solidFill>
              </a:rPr>
              <a:t>is a job or profession that someone does for a long time. It describes an individual’s journey through learning, work and other aspects of life.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1</a:t>
            </a:r>
            <a:r>
              <a:rPr lang="en-US" dirty="0"/>
              <a:t>.	High competition</a:t>
            </a:r>
          </a:p>
          <a:p>
            <a:r>
              <a:rPr lang="en-US" dirty="0"/>
              <a:t>2.	Enlarged scope of management</a:t>
            </a:r>
          </a:p>
          <a:p>
            <a:r>
              <a:rPr lang="en-US" dirty="0"/>
              <a:t>3.	Management: beyond family</a:t>
            </a:r>
          </a:p>
          <a:p>
            <a:r>
              <a:rPr lang="en-US" dirty="0"/>
              <a:t>4.	Employee and then employer</a:t>
            </a:r>
          </a:p>
          <a:p>
            <a:r>
              <a:rPr lang="en-US" dirty="0"/>
              <a:t>5.	Becoming a manager: the role of education and experience</a:t>
            </a:r>
          </a:p>
          <a:p>
            <a:r>
              <a:rPr lang="en-US" dirty="0"/>
              <a:t>6.	The Nepalese context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</a:t>
            </a:r>
            <a:r>
              <a:rPr lang="en-US" dirty="0"/>
              <a:t>Management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Management is a dynamic concept. With the passage of time and change in organization’s size and environment, new management concepts are developed which are discussed below.</a:t>
            </a:r>
          </a:p>
          <a:p>
            <a:r>
              <a:rPr lang="en-US" dirty="0" smtClean="0"/>
              <a:t>1</a:t>
            </a:r>
            <a:r>
              <a:rPr lang="en-US" dirty="0" smtClean="0"/>
              <a:t>.</a:t>
            </a:r>
            <a:r>
              <a:rPr lang="en-US" dirty="0"/>
              <a:t>	Workforce Diversity</a:t>
            </a:r>
          </a:p>
          <a:p>
            <a:r>
              <a:rPr lang="en-US" dirty="0" smtClean="0"/>
              <a:t>2.</a:t>
            </a:r>
            <a:r>
              <a:rPr lang="en-US" dirty="0"/>
              <a:t>	Outsourcing</a:t>
            </a:r>
          </a:p>
          <a:p>
            <a:r>
              <a:rPr lang="en-US" dirty="0" smtClean="0"/>
              <a:t>3.</a:t>
            </a:r>
            <a:r>
              <a:rPr lang="en-US" dirty="0"/>
              <a:t>	Knowledge Management</a:t>
            </a:r>
          </a:p>
          <a:p>
            <a:r>
              <a:rPr lang="en-US" dirty="0" smtClean="0"/>
              <a:t>4.</a:t>
            </a:r>
            <a:r>
              <a:rPr lang="en-US" dirty="0"/>
              <a:t>	Learning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" y="4960138"/>
            <a:ext cx="7772400" cy="1463040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</p:spPr>
      </p:sp>
      <p:pic>
        <p:nvPicPr>
          <p:cNvPr id="4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654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849522"/>
            <a:ext cx="3286035" cy="451926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41082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88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Concept/Definition of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143000"/>
          </a:xfrm>
        </p:spPr>
        <p:txBody>
          <a:bodyPr/>
          <a:lstStyle/>
          <a:p>
            <a:r>
              <a:rPr lang="en-US" dirty="0" smtClean="0"/>
              <a:t>Management is a purposive activity of working with others to achieve the organizational goals effectively by managing organizational resources which are limited. It is a universal phenomenon. </a:t>
            </a:r>
          </a:p>
          <a:p>
            <a:endParaRPr lang="en-GB" dirty="0"/>
          </a:p>
        </p:txBody>
      </p:sp>
      <p:pic>
        <p:nvPicPr>
          <p:cNvPr id="6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94" y="3755851"/>
            <a:ext cx="4402611" cy="26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Essence/Characteristics/Nature of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Management is a set of activities directed towards the attainment of goals. It has certain characteristics as discussed below. </a:t>
            </a:r>
          </a:p>
          <a:p>
            <a:pPr>
              <a:tabLst>
                <a:tab pos="682625" algn="l"/>
              </a:tabLst>
            </a:pPr>
            <a:r>
              <a:rPr lang="en-US" dirty="0" smtClean="0"/>
              <a:t>1</a:t>
            </a:r>
            <a:r>
              <a:rPr lang="en-US" dirty="0"/>
              <a:t>.	Universal and pervasive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2.	Goal oriented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3.	Continuous process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4.	Multi-dimensional </a:t>
            </a:r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9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37243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Essence/Characteristics/Nature of </a:t>
            </a:r>
            <a:r>
              <a:rPr lang="en-US" sz="4800" dirty="0" smtClean="0"/>
              <a:t>Management </a:t>
            </a:r>
            <a:r>
              <a:rPr lang="en-US" sz="3600" dirty="0" smtClean="0"/>
              <a:t>…(</a:t>
            </a:r>
            <a:r>
              <a:rPr lang="en-US" sz="3600" dirty="0" err="1" smtClean="0"/>
              <a:t>contd</a:t>
            </a:r>
            <a:r>
              <a:rPr lang="en-US" sz="3600" dirty="0" smtClean="0"/>
              <a:t>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682625" algn="l"/>
              </a:tabLst>
            </a:pPr>
            <a:r>
              <a:rPr lang="en-US" dirty="0" smtClean="0"/>
              <a:t>5</a:t>
            </a:r>
            <a:r>
              <a:rPr lang="en-US" dirty="0"/>
              <a:t>.	Group activity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6.	Dynamic function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7.	Both a science and an art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8.	A profession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9.	Multi-disciplinary</a:t>
            </a:r>
          </a:p>
        </p:txBody>
      </p:sp>
      <p:pic>
        <p:nvPicPr>
          <p:cNvPr id="9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Functions/Process </a:t>
            </a:r>
            <a:r>
              <a:rPr lang="en-US" dirty="0"/>
              <a:t>of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732971"/>
          </a:xfrm>
        </p:spPr>
        <p:txBody>
          <a:bodyPr>
            <a:noAutofit/>
          </a:bodyPr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The management system is a system or process of interrelated and sequential components or function of management.</a:t>
            </a:r>
          </a:p>
        </p:txBody>
      </p:sp>
      <p:pic>
        <p:nvPicPr>
          <p:cNvPr id="4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55" y="3425758"/>
            <a:ext cx="8303192" cy="31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50899" cy="1499616"/>
          </a:xfrm>
        </p:spPr>
        <p:txBody>
          <a:bodyPr/>
          <a:lstStyle/>
          <a:p>
            <a:r>
              <a:rPr lang="en-US" dirty="0" smtClean="0"/>
              <a:t>Functions/Process </a:t>
            </a:r>
            <a:r>
              <a:rPr lang="en-US" dirty="0"/>
              <a:t>of </a:t>
            </a:r>
            <a:r>
              <a:rPr lang="en-US" dirty="0" smtClean="0"/>
              <a:t>Management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682625" algn="l"/>
              </a:tabLst>
            </a:pPr>
            <a:r>
              <a:rPr lang="en-US" dirty="0"/>
              <a:t>1.	Planning 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2.	Organizing 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3.	Staffing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4.	Directing </a:t>
            </a:r>
          </a:p>
          <a:p>
            <a:pPr>
              <a:tabLst>
                <a:tab pos="682625" algn="l"/>
              </a:tabLst>
            </a:pPr>
            <a:r>
              <a:rPr lang="en-US" dirty="0"/>
              <a:t>5.	Controlling </a:t>
            </a:r>
          </a:p>
        </p:txBody>
      </p:sp>
      <p:pic>
        <p:nvPicPr>
          <p:cNvPr id="4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</a:t>
            </a:r>
            <a:r>
              <a:rPr lang="en-US" dirty="0"/>
              <a:t>of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791029"/>
          </a:xfrm>
        </p:spPr>
        <p:txBody>
          <a:bodyPr>
            <a:noAutofit/>
          </a:bodyPr>
          <a:lstStyle/>
          <a:p>
            <a:pPr>
              <a:tabLst>
                <a:tab pos="682625" algn="l"/>
              </a:tabLst>
            </a:pPr>
            <a:r>
              <a:rPr lang="en-US" dirty="0">
                <a:solidFill>
                  <a:srgbClr val="FF0000"/>
                </a:solidFill>
              </a:rPr>
              <a:t>Management is based on certain principles. The 14 principles of management as stated by Henri </a:t>
            </a:r>
            <a:r>
              <a:rPr lang="en-US" dirty="0" err="1">
                <a:solidFill>
                  <a:srgbClr val="FF0000"/>
                </a:solidFill>
              </a:rPr>
              <a:t>Fayol</a:t>
            </a:r>
            <a:r>
              <a:rPr lang="en-US" dirty="0">
                <a:solidFill>
                  <a:srgbClr val="FF0000"/>
                </a:solidFill>
              </a:rPr>
              <a:t> are discussed below.</a:t>
            </a:r>
          </a:p>
        </p:txBody>
      </p:sp>
      <p:pic>
        <p:nvPicPr>
          <p:cNvPr id="5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69" y="3246465"/>
            <a:ext cx="6747090" cy="3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</a:t>
            </a:r>
            <a:r>
              <a:rPr lang="en-US" dirty="0"/>
              <a:t>of </a:t>
            </a:r>
            <a:r>
              <a:rPr lang="en-US" dirty="0" smtClean="0"/>
              <a:t>Management …(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tabLst>
                <a:tab pos="682625" algn="l"/>
              </a:tabLst>
            </a:pPr>
            <a:r>
              <a:rPr lang="en-US" dirty="0"/>
              <a:t>1.	Division of labor</a:t>
            </a:r>
          </a:p>
          <a:p>
            <a:pPr marL="0" indent="0">
              <a:tabLst>
                <a:tab pos="682625" algn="l"/>
              </a:tabLst>
            </a:pPr>
            <a:r>
              <a:rPr lang="en-US" dirty="0"/>
              <a:t>2.	Authority and responsibility</a:t>
            </a:r>
          </a:p>
          <a:p>
            <a:pPr marL="0" indent="0">
              <a:tabLst>
                <a:tab pos="682625" algn="l"/>
              </a:tabLst>
            </a:pPr>
            <a:r>
              <a:rPr lang="en-US" dirty="0"/>
              <a:t>3.	Unity of command</a:t>
            </a:r>
          </a:p>
          <a:p>
            <a:pPr marL="0" indent="0">
              <a:tabLst>
                <a:tab pos="682625" algn="l"/>
              </a:tabLst>
            </a:pPr>
            <a:r>
              <a:rPr lang="en-US" dirty="0"/>
              <a:t>4.	Unity of direction</a:t>
            </a:r>
          </a:p>
          <a:p>
            <a:pPr marL="0" indent="0">
              <a:tabLst>
                <a:tab pos="682625" algn="l"/>
              </a:tabLst>
            </a:pPr>
            <a:r>
              <a:rPr lang="en-US" dirty="0"/>
              <a:t>5.	Equity (Justice)</a:t>
            </a:r>
          </a:p>
          <a:p>
            <a:pPr marL="0" indent="0">
              <a:tabLst>
                <a:tab pos="682625" algn="l"/>
              </a:tabLst>
            </a:pPr>
            <a:r>
              <a:rPr lang="en-US" dirty="0"/>
              <a:t>6.	Order</a:t>
            </a:r>
          </a:p>
          <a:p>
            <a:pPr marL="0" indent="0">
              <a:tabLst>
                <a:tab pos="682625" algn="l"/>
              </a:tabLst>
            </a:pPr>
            <a:r>
              <a:rPr lang="en-US" dirty="0"/>
              <a:t>7.	Discipline</a:t>
            </a:r>
          </a:p>
          <a:p>
            <a:pPr marL="0" indent="0">
              <a:tabLst>
                <a:tab pos="682625" algn="l"/>
              </a:tabLst>
            </a:pPr>
            <a:endParaRPr lang="en-US" dirty="0"/>
          </a:p>
        </p:txBody>
      </p:sp>
      <p:pic>
        <p:nvPicPr>
          <p:cNvPr id="5" name="Picture 3" descr="\\10.10.92.103\asmita7\Bikash\Work 2021\Resources\Asmita Logo\4 color 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250</TotalTime>
  <Words>480</Words>
  <Application>Microsoft Office PowerPoint</Application>
  <PresentationFormat>Custom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Integral</vt:lpstr>
      <vt:lpstr>Introduction to Management </vt:lpstr>
      <vt:lpstr>LEARNING OBJECTIVES</vt:lpstr>
      <vt:lpstr>Concept/Definition of Management</vt:lpstr>
      <vt:lpstr>Essence/Characteristics/Nature of Management</vt:lpstr>
      <vt:lpstr>Essence/Characteristics/Nature of Management …(contd)</vt:lpstr>
      <vt:lpstr>Functions/Process of Management</vt:lpstr>
      <vt:lpstr>Functions/Process of Management …(contd)</vt:lpstr>
      <vt:lpstr>Principles of Management</vt:lpstr>
      <vt:lpstr>Principles of Management …(contd)</vt:lpstr>
      <vt:lpstr>Principles of Management …(contd)</vt:lpstr>
      <vt:lpstr>Administration vs Management</vt:lpstr>
      <vt:lpstr>Levels and Hierarchy of Management</vt:lpstr>
      <vt:lpstr>Types of Managers</vt:lpstr>
      <vt:lpstr>Types of Managers …(contd)</vt:lpstr>
      <vt:lpstr>Managerial Roles</vt:lpstr>
      <vt:lpstr>Managerial Roles …(contd)</vt:lpstr>
      <vt:lpstr>Managerial Roles …(contd)</vt:lpstr>
      <vt:lpstr>Managerial Skills</vt:lpstr>
      <vt:lpstr>Managerial Skills …(contd)</vt:lpstr>
      <vt:lpstr>Becoming a Manager</vt:lpstr>
      <vt:lpstr>Emerging Management Concepts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asmita2</dc:creator>
  <cp:lastModifiedBy>asmita7</cp:lastModifiedBy>
  <cp:revision>104</cp:revision>
  <dcterms:created xsi:type="dcterms:W3CDTF">2020-07-31T04:39:43Z</dcterms:created>
  <dcterms:modified xsi:type="dcterms:W3CDTF">2021-05-06T09:38:43Z</dcterms:modified>
</cp:coreProperties>
</file>