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40"/>
  </p:handoutMasterIdLst>
  <p:sldIdLst>
    <p:sldId id="256" r:id="rId2"/>
    <p:sldId id="307" r:id="rId3"/>
    <p:sldId id="306" r:id="rId4"/>
    <p:sldId id="308"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0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1E3"/>
    <a:srgbClr val="EADCF4"/>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00" d="100"/>
          <a:sy n="100" d="100"/>
        </p:scale>
        <p:origin x="-792" y="-3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29/06/2021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4128" y="585216"/>
            <a:ext cx="9720072" cy="1499616"/>
          </a:xfrm>
        </p:spPr>
        <p:txBody>
          <a:bodyPr/>
          <a:lstStyle>
            <a:lvl1pPr>
              <a:defRPr cap="none"/>
            </a:lvl1pPr>
          </a:lstStyle>
          <a:p>
            <a:r>
              <a:rPr lang="en-US" dirty="0"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6/29/2021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lang="en-US" sz="5000" kern="1200" cap="none" spc="100" baseline="0" dirty="0">
          <a:solidFill>
            <a:srgbClr val="B08314"/>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Organizational Change and Development</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11</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Paradigm Shift in Organizational Change (OC)</a:t>
            </a:r>
          </a:p>
        </p:txBody>
      </p:sp>
      <p:sp>
        <p:nvSpPr>
          <p:cNvPr id="3" name="Content Placeholder 2"/>
          <p:cNvSpPr>
            <a:spLocks noGrp="1"/>
          </p:cNvSpPr>
          <p:nvPr>
            <p:ph idx="1"/>
          </p:nvPr>
        </p:nvSpPr>
        <p:spPr/>
        <p:txBody>
          <a:bodyPr/>
          <a:lstStyle/>
          <a:p>
            <a:r>
              <a:rPr lang="en-US" dirty="0"/>
              <a:t>The dictionary meaning of 'paradigm shift' is a fundamental change in approach or underlying assumptions. It is a concept identified by the American physicist and philosopher named Thomas Kuhn. Let's go through the following definitions of him and others to understand the comprehensive concepts of paradigm shift in organizational change.</a:t>
            </a:r>
          </a:p>
          <a:p>
            <a:endParaRPr lang="en-US" dirty="0"/>
          </a:p>
        </p:txBody>
      </p:sp>
    </p:spTree>
    <p:extLst>
      <p:ext uri="{BB962C8B-B14F-4D97-AF65-F5344CB8AC3E}">
        <p14:creationId xmlns:p14="http://schemas.microsoft.com/office/powerpoint/2010/main" val="16087584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Planned Change </a:t>
            </a:r>
          </a:p>
        </p:txBody>
      </p:sp>
      <p:sp>
        <p:nvSpPr>
          <p:cNvPr id="3" name="Content Placeholder 2"/>
          <p:cNvSpPr>
            <a:spLocks noGrp="1"/>
          </p:cNvSpPr>
          <p:nvPr>
            <p:ph idx="1"/>
          </p:nvPr>
        </p:nvSpPr>
        <p:spPr/>
        <p:txBody>
          <a:bodyPr/>
          <a:lstStyle/>
          <a:p>
            <a:r>
              <a:rPr lang="en-US" b="1" u="sng" dirty="0" smtClean="0">
                <a:solidFill>
                  <a:schemeClr val="accent2"/>
                </a:solidFill>
                <a:latin typeface="Helvetica" pitchFamily="34" charset="0"/>
              </a:rPr>
              <a:t>1. Change vs. Planned Change</a:t>
            </a:r>
          </a:p>
          <a:p>
            <a:r>
              <a:rPr lang="en-US" dirty="0" smtClean="0"/>
              <a:t>Shiv </a:t>
            </a:r>
            <a:r>
              <a:rPr lang="en-US" dirty="0" err="1"/>
              <a:t>Khera</a:t>
            </a:r>
            <a:r>
              <a:rPr lang="en-US" dirty="0"/>
              <a:t> says that "Successful managers do not do different things; they do the things differently." Change and planned change are concerned with making things different. Change inevitably (without fail) happens to all organizations. Planned change involves changing activities of the organizations that are intentional and goal oriented. It is a long-term and systematic effort. </a:t>
            </a:r>
          </a:p>
          <a:p>
            <a:endParaRPr lang="en-US" dirty="0"/>
          </a:p>
        </p:txBody>
      </p:sp>
    </p:spTree>
    <p:extLst>
      <p:ext uri="{BB962C8B-B14F-4D97-AF65-F5344CB8AC3E}">
        <p14:creationId xmlns:p14="http://schemas.microsoft.com/office/powerpoint/2010/main" val="34976947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Order </a:t>
            </a:r>
            <a:r>
              <a:rPr lang="en-US" dirty="0"/>
              <a:t>and Magnitude of Planned Change</a:t>
            </a:r>
          </a:p>
        </p:txBody>
      </p:sp>
      <p:sp>
        <p:nvSpPr>
          <p:cNvPr id="3" name="Content Placeholder 2"/>
          <p:cNvSpPr>
            <a:spLocks noGrp="1"/>
          </p:cNvSpPr>
          <p:nvPr>
            <p:ph idx="1"/>
          </p:nvPr>
        </p:nvSpPr>
        <p:spPr/>
        <p:txBody>
          <a:bodyPr/>
          <a:lstStyle/>
          <a:p>
            <a:r>
              <a:rPr lang="en-US" dirty="0">
                <a:solidFill>
                  <a:schemeClr val="accent2"/>
                </a:solidFill>
              </a:rPr>
              <a:t>Planned change can also be viewed from order and magnitude. They are:</a:t>
            </a:r>
          </a:p>
          <a:p>
            <a:pPr marL="342900" indent="-342900">
              <a:buFont typeface="Wingdings" pitchFamily="2" charset="2"/>
              <a:buChar char="§"/>
            </a:pPr>
            <a:r>
              <a:rPr lang="en-US" dirty="0" smtClean="0"/>
              <a:t>First </a:t>
            </a:r>
            <a:r>
              <a:rPr lang="en-US" dirty="0"/>
              <a:t>order change </a:t>
            </a:r>
          </a:p>
          <a:p>
            <a:pPr marL="342900" indent="-342900">
              <a:buFont typeface="Wingdings" pitchFamily="2" charset="2"/>
              <a:buChar char="§"/>
            </a:pPr>
            <a:r>
              <a:rPr lang="en-US" dirty="0" smtClean="0"/>
              <a:t>Second </a:t>
            </a:r>
            <a:r>
              <a:rPr lang="en-US" dirty="0"/>
              <a:t>order change</a:t>
            </a:r>
          </a:p>
          <a:p>
            <a:endParaRPr lang="en-US" dirty="0"/>
          </a:p>
        </p:txBody>
      </p:sp>
    </p:spTree>
    <p:extLst>
      <p:ext uri="{BB962C8B-B14F-4D97-AF65-F5344CB8AC3E}">
        <p14:creationId xmlns:p14="http://schemas.microsoft.com/office/powerpoint/2010/main" val="242652532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3. Responsibility </a:t>
            </a:r>
            <a:r>
              <a:rPr lang="en-US" sz="4800" dirty="0"/>
              <a:t>for Introducing Planned Change</a:t>
            </a:r>
          </a:p>
        </p:txBody>
      </p:sp>
      <p:sp>
        <p:nvSpPr>
          <p:cNvPr id="3" name="Content Placeholder 2"/>
          <p:cNvSpPr>
            <a:spLocks noGrp="1"/>
          </p:cNvSpPr>
          <p:nvPr>
            <p:ph idx="1"/>
          </p:nvPr>
        </p:nvSpPr>
        <p:spPr/>
        <p:txBody>
          <a:bodyPr/>
          <a:lstStyle/>
          <a:p>
            <a:r>
              <a:rPr lang="en-US" dirty="0"/>
              <a:t>Who is responsible to bring change in organization? It is the change agents who bring or manage change in organizations. Change agents can be managers or non-managers, employees of the organization or outside consultants– or a mix of them.  </a:t>
            </a:r>
          </a:p>
          <a:p>
            <a:endParaRPr lang="en-US" dirty="0"/>
          </a:p>
        </p:txBody>
      </p:sp>
    </p:spTree>
    <p:extLst>
      <p:ext uri="{BB962C8B-B14F-4D97-AF65-F5344CB8AC3E}">
        <p14:creationId xmlns:p14="http://schemas.microsoft.com/office/powerpoint/2010/main" val="275072140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What </a:t>
            </a:r>
            <a:r>
              <a:rPr lang="en-US" dirty="0"/>
              <a:t>can Change Agents Change?</a:t>
            </a:r>
          </a:p>
        </p:txBody>
      </p:sp>
      <p:sp>
        <p:nvSpPr>
          <p:cNvPr id="3" name="Content Placeholder 2"/>
          <p:cNvSpPr>
            <a:spLocks noGrp="1"/>
          </p:cNvSpPr>
          <p:nvPr>
            <p:ph idx="1"/>
          </p:nvPr>
        </p:nvSpPr>
        <p:spPr/>
        <p:txBody>
          <a:bodyPr/>
          <a:lstStyle/>
          <a:p>
            <a:r>
              <a:rPr lang="en-US" b="1" u="sng" dirty="0">
                <a:solidFill>
                  <a:schemeClr val="accent2"/>
                </a:solidFill>
                <a:latin typeface="Helvetica" pitchFamily="34" charset="0"/>
              </a:rPr>
              <a:t>The Change Options</a:t>
            </a:r>
          </a:p>
          <a:p>
            <a:r>
              <a:rPr lang="en-US" dirty="0">
                <a:solidFill>
                  <a:schemeClr val="accent2"/>
                </a:solidFill>
              </a:rPr>
              <a:t>Robbins and his colleagues have explained four major categories of change options. They are:</a:t>
            </a:r>
          </a:p>
          <a:p>
            <a:pPr marL="457200" indent="-457200">
              <a:buNone/>
            </a:pPr>
            <a:r>
              <a:rPr lang="en-US" dirty="0"/>
              <a:t>a.	Changing structure</a:t>
            </a:r>
          </a:p>
          <a:p>
            <a:pPr marL="457200" indent="-457200">
              <a:buNone/>
            </a:pPr>
            <a:r>
              <a:rPr lang="en-US" dirty="0"/>
              <a:t>b.	Changing technology</a:t>
            </a:r>
          </a:p>
          <a:p>
            <a:pPr marL="457200" indent="-457200">
              <a:buNone/>
            </a:pPr>
            <a:r>
              <a:rPr lang="en-US" dirty="0"/>
              <a:t>c.	Changing the physical settings</a:t>
            </a:r>
          </a:p>
          <a:p>
            <a:pPr marL="457200" indent="-457200">
              <a:buNone/>
            </a:pPr>
            <a:r>
              <a:rPr lang="en-US" dirty="0"/>
              <a:t>d.	Changing the people (behavior)</a:t>
            </a:r>
          </a:p>
          <a:p>
            <a:endParaRPr lang="en-US" dirty="0"/>
          </a:p>
        </p:txBody>
      </p:sp>
    </p:spTree>
    <p:extLst>
      <p:ext uri="{BB962C8B-B14F-4D97-AF65-F5344CB8AC3E}">
        <p14:creationId xmlns:p14="http://schemas.microsoft.com/office/powerpoint/2010/main" val="30705825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Organizational Change</a:t>
            </a:r>
          </a:p>
        </p:txBody>
      </p:sp>
      <p:sp>
        <p:nvSpPr>
          <p:cNvPr id="3" name="Content Placeholder 2"/>
          <p:cNvSpPr>
            <a:spLocks noGrp="1"/>
          </p:cNvSpPr>
          <p:nvPr>
            <p:ph idx="1"/>
          </p:nvPr>
        </p:nvSpPr>
        <p:spPr/>
        <p:txBody>
          <a:bodyPr/>
          <a:lstStyle/>
          <a:p>
            <a:r>
              <a:rPr lang="en-US" dirty="0"/>
              <a:t>An organization can be viewed as a system composed of different sub-systems. Any change introduced in one sub-system affects rest of sub-systems in different degrees. </a:t>
            </a:r>
            <a:r>
              <a:rPr lang="en-US" dirty="0" smtClean="0"/>
              <a:t> A </a:t>
            </a:r>
            <a:r>
              <a:rPr lang="en-US" dirty="0"/>
              <a:t>brief description of them are given below.</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5089" y="3870761"/>
            <a:ext cx="7204040" cy="2228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363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Resistance to Change</a:t>
            </a:r>
          </a:p>
        </p:txBody>
      </p:sp>
      <p:sp>
        <p:nvSpPr>
          <p:cNvPr id="3" name="Content Placeholder 2"/>
          <p:cNvSpPr>
            <a:spLocks noGrp="1"/>
          </p:cNvSpPr>
          <p:nvPr>
            <p:ph idx="1"/>
          </p:nvPr>
        </p:nvSpPr>
        <p:spPr/>
        <p:txBody>
          <a:bodyPr/>
          <a:lstStyle/>
          <a:p>
            <a:r>
              <a:rPr lang="en-US" dirty="0"/>
              <a:t>It is the general tendency (habit) of human being to resist change, no matter how much beneficial the program is. It is always difficult to implement change program. Almost all organizational change efforts face one or more forms of resistance to change. The resistance may be overt as well as covert (exposed and hidden). It may further be individual or organizational</a:t>
            </a:r>
            <a:r>
              <a:rPr lang="en-US" dirty="0" smtClean="0"/>
              <a:t>.</a:t>
            </a:r>
          </a:p>
          <a:p>
            <a:r>
              <a:rPr lang="en-US" b="1" dirty="0" smtClean="0">
                <a:solidFill>
                  <a:schemeClr val="accent2"/>
                </a:solidFill>
              </a:rPr>
              <a:t>Managers                                 Vs.                               Employees</a:t>
            </a:r>
            <a:endParaRPr lang="en-US" b="1" dirty="0">
              <a:solidFill>
                <a:schemeClr val="accent2"/>
              </a:solidFill>
            </a:endParaRPr>
          </a:p>
          <a:p>
            <a:endParaRPr lang="en-US" dirty="0"/>
          </a:p>
        </p:txBody>
      </p:sp>
      <p:pic>
        <p:nvPicPr>
          <p:cNvPr id="5122" name="Picture 2" descr="change-tug-o-war_0"/>
          <p:cNvPicPr>
            <a:picLocks noChangeAspect="1" noChangeArrowheads="1"/>
          </p:cNvPicPr>
          <p:nvPr/>
        </p:nvPicPr>
        <p:blipFill>
          <a:blip r:embed="rId2">
            <a:extLst>
              <a:ext uri="{28A0092B-C50C-407E-A947-70E740481C1C}">
                <a14:useLocalDpi xmlns:a14="http://schemas.microsoft.com/office/drawing/2010/main" val="0"/>
              </a:ext>
            </a:extLst>
          </a:blip>
          <a:srcRect t="25092" b="21739"/>
          <a:stretch>
            <a:fillRect/>
          </a:stretch>
        </p:blipFill>
        <p:spPr bwMode="auto">
          <a:xfrm>
            <a:off x="888330" y="4630469"/>
            <a:ext cx="9239002" cy="18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71749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Resistance to Change</a:t>
            </a:r>
          </a:p>
        </p:txBody>
      </p:sp>
      <p:sp>
        <p:nvSpPr>
          <p:cNvPr id="3" name="Content Placeholder 2"/>
          <p:cNvSpPr>
            <a:spLocks noGrp="1"/>
          </p:cNvSpPr>
          <p:nvPr>
            <p:ph idx="1"/>
          </p:nvPr>
        </p:nvSpPr>
        <p:spPr/>
        <p:txBody>
          <a:bodyPr/>
          <a:lstStyle/>
          <a:p>
            <a:r>
              <a:rPr lang="en-US" dirty="0" smtClean="0">
                <a:solidFill>
                  <a:schemeClr val="accent2"/>
                </a:solidFill>
              </a:rPr>
              <a:t>Sources of resistance to change are illustrated below:</a:t>
            </a:r>
          </a:p>
          <a:p>
            <a:endParaRPr lang="en-US" dirty="0">
              <a:solidFill>
                <a:schemeClr val="accent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4865" y="3126089"/>
            <a:ext cx="6642268" cy="350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433990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Resistance to Change</a:t>
            </a:r>
          </a:p>
        </p:txBody>
      </p:sp>
      <p:sp>
        <p:nvSpPr>
          <p:cNvPr id="3" name="Content Placeholder 2"/>
          <p:cNvSpPr>
            <a:spLocks noGrp="1"/>
          </p:cNvSpPr>
          <p:nvPr>
            <p:ph idx="1"/>
          </p:nvPr>
        </p:nvSpPr>
        <p:spPr/>
        <p:txBody>
          <a:bodyPr/>
          <a:lstStyle/>
          <a:p>
            <a:r>
              <a:rPr lang="en-US" dirty="0"/>
              <a:t>It is the general tendency (</a:t>
            </a:r>
            <a:r>
              <a:rPr lang="en-US" dirty="0" smtClean="0"/>
              <a:t>nature) </a:t>
            </a:r>
            <a:r>
              <a:rPr lang="en-US" dirty="0"/>
              <a:t>of people to resist change. They resist change due to various reasons like habit, perception and other economical and social reasons. In other words, there are a number of reasons why people resist change. Some of them are:</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149" y="3697263"/>
            <a:ext cx="8197701" cy="2797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32106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Resistance to Change</a:t>
            </a:r>
          </a:p>
        </p:txBody>
      </p:sp>
      <p:sp>
        <p:nvSpPr>
          <p:cNvPr id="3" name="Content Placeholder 2"/>
          <p:cNvSpPr>
            <a:spLocks noGrp="1"/>
          </p:cNvSpPr>
          <p:nvPr>
            <p:ph idx="1"/>
          </p:nvPr>
        </p:nvSpPr>
        <p:spPr/>
        <p:txBody>
          <a:bodyPr/>
          <a:lstStyle/>
          <a:p>
            <a:r>
              <a:rPr lang="en-US" dirty="0"/>
              <a:t>Another category of resistance to change is organizational resistance to change. In other words, Resistance may also be present at organizational level. Some organizations are so designed that they resist innovations. </a:t>
            </a:r>
            <a:r>
              <a:rPr lang="en-US" i="1" dirty="0"/>
              <a:t>Some of the important sources in this category are explained </a:t>
            </a:r>
            <a:r>
              <a:rPr lang="en-US" i="1" dirty="0" smtClean="0"/>
              <a:t>below.</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228" y="3826610"/>
            <a:ext cx="7306495" cy="2781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189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1981200"/>
            <a:ext cx="10537371" cy="609600"/>
          </a:xfrm>
          <a:prstGeom prst="roundRect">
            <a:avLst/>
          </a:prstGeom>
          <a:solidFill>
            <a:srgbClr val="B08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fontScale="92500" lnSpcReduction="20000"/>
          </a:bodyPr>
          <a:lstStyle/>
          <a:p>
            <a:pPr algn="l">
              <a:buNone/>
            </a:pPr>
            <a:r>
              <a:rPr lang="en-US" b="1" dirty="0">
                <a:solidFill>
                  <a:srgbClr val="FFFF00"/>
                </a:solidFill>
              </a:rPr>
              <a:t>After studying this chapter, the students are expected to;</a:t>
            </a:r>
          </a:p>
          <a:p>
            <a:pPr marL="623888" indent="-623888" algn="l">
              <a:buFont typeface="Wingdings" pitchFamily="2" charset="2"/>
              <a:buChar char="q"/>
            </a:pPr>
            <a:r>
              <a:rPr lang="en-US" sz="2000" dirty="0" smtClean="0"/>
              <a:t>Know </a:t>
            </a:r>
            <a:r>
              <a:rPr lang="en-US" sz="2000" dirty="0"/>
              <a:t>the concept of organizational change (OC)</a:t>
            </a:r>
          </a:p>
          <a:p>
            <a:pPr marL="623888" indent="-623888" algn="l">
              <a:buFont typeface="Wingdings" pitchFamily="2" charset="2"/>
              <a:buChar char="q"/>
            </a:pPr>
            <a:r>
              <a:rPr lang="en-US" sz="2000" dirty="0" smtClean="0"/>
              <a:t>Understand </a:t>
            </a:r>
            <a:r>
              <a:rPr lang="en-US" sz="2000" dirty="0"/>
              <a:t>the nature/features of OC</a:t>
            </a:r>
          </a:p>
          <a:p>
            <a:pPr marL="623888" indent="-623888" algn="l">
              <a:buFont typeface="Wingdings" pitchFamily="2" charset="2"/>
              <a:buChar char="q"/>
            </a:pPr>
            <a:r>
              <a:rPr lang="en-US" sz="2000" dirty="0" smtClean="0"/>
              <a:t>Explain </a:t>
            </a:r>
            <a:r>
              <a:rPr lang="en-US" sz="2000" dirty="0"/>
              <a:t>the forces of OC </a:t>
            </a:r>
          </a:p>
          <a:p>
            <a:pPr marL="623888" indent="-623888" algn="l">
              <a:buFont typeface="Wingdings" pitchFamily="2" charset="2"/>
              <a:buChar char="q"/>
            </a:pPr>
            <a:r>
              <a:rPr lang="en-US" sz="2000" dirty="0" smtClean="0"/>
              <a:t>Discuss </a:t>
            </a:r>
            <a:r>
              <a:rPr lang="en-US" sz="2000" dirty="0"/>
              <a:t>the paradigm shift in OC</a:t>
            </a:r>
          </a:p>
          <a:p>
            <a:pPr marL="623888" indent="-623888" algn="l">
              <a:buFont typeface="Wingdings" pitchFamily="2" charset="2"/>
              <a:buChar char="q"/>
            </a:pPr>
            <a:r>
              <a:rPr lang="en-US" sz="2000" dirty="0" smtClean="0"/>
              <a:t>Know </a:t>
            </a:r>
            <a:r>
              <a:rPr lang="en-US" sz="2000" dirty="0"/>
              <a:t>the areas of OC </a:t>
            </a:r>
          </a:p>
          <a:p>
            <a:pPr marL="623888" indent="-623888" algn="l">
              <a:buFont typeface="Wingdings" pitchFamily="2" charset="2"/>
              <a:buChar char="q"/>
            </a:pPr>
            <a:r>
              <a:rPr lang="en-US" sz="2000" dirty="0" smtClean="0"/>
              <a:t>Understand </a:t>
            </a:r>
            <a:r>
              <a:rPr lang="en-US" sz="2000" dirty="0"/>
              <a:t>resistance to change</a:t>
            </a:r>
          </a:p>
          <a:p>
            <a:pPr marL="623888" indent="-623888" algn="l">
              <a:buFont typeface="Wingdings" pitchFamily="2" charset="2"/>
              <a:buChar char="q"/>
            </a:pPr>
            <a:r>
              <a:rPr lang="en-US" sz="2000" dirty="0" smtClean="0"/>
              <a:t>Know </a:t>
            </a:r>
            <a:r>
              <a:rPr lang="en-US" sz="2000" dirty="0"/>
              <a:t>the approaches to managing OC</a:t>
            </a:r>
          </a:p>
          <a:p>
            <a:pPr marL="623888" indent="-623888" algn="l">
              <a:buFont typeface="Wingdings" pitchFamily="2" charset="2"/>
              <a:buChar char="q"/>
            </a:pPr>
            <a:r>
              <a:rPr lang="en-US" sz="2000" dirty="0" smtClean="0"/>
              <a:t>Understand </a:t>
            </a:r>
            <a:r>
              <a:rPr lang="en-US" sz="2000" dirty="0"/>
              <a:t>the concept, characteristics and process of organizational development (OD), </a:t>
            </a:r>
          </a:p>
          <a:p>
            <a:pPr marL="623888" indent="-623888" algn="l">
              <a:buFont typeface="Wingdings" pitchFamily="2" charset="2"/>
              <a:buChar char="q"/>
            </a:pPr>
            <a:r>
              <a:rPr lang="en-US" sz="2000" dirty="0" smtClean="0"/>
              <a:t>Discuss </a:t>
            </a:r>
            <a:r>
              <a:rPr lang="en-US" sz="2000" dirty="0"/>
              <a:t>OD interventions </a:t>
            </a:r>
          </a:p>
        </p:txBody>
      </p:sp>
    </p:spTree>
    <p:extLst>
      <p:ext uri="{BB962C8B-B14F-4D97-AF65-F5344CB8AC3E}">
        <p14:creationId xmlns:p14="http://schemas.microsoft.com/office/powerpoint/2010/main" val="116624050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(Managing) Resistance to Change </a:t>
            </a:r>
          </a:p>
        </p:txBody>
      </p:sp>
      <p:sp>
        <p:nvSpPr>
          <p:cNvPr id="3" name="Content Placeholder 2"/>
          <p:cNvSpPr>
            <a:spLocks noGrp="1"/>
          </p:cNvSpPr>
          <p:nvPr>
            <p:ph idx="1"/>
          </p:nvPr>
        </p:nvSpPr>
        <p:spPr/>
        <p:txBody>
          <a:bodyPr/>
          <a:lstStyle/>
          <a:p>
            <a:r>
              <a:rPr lang="en-US" dirty="0"/>
              <a:t>the change programs effective managers need to overcome resistance to change successfully. Six tactics have been suggested by change agents in dealing with resistance to change. They are explained below.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091" y="3602298"/>
            <a:ext cx="8418893" cy="245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80522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Approaches to Managing Organizational Change</a:t>
            </a:r>
          </a:p>
        </p:txBody>
      </p:sp>
      <p:sp>
        <p:nvSpPr>
          <p:cNvPr id="3" name="Content Placeholder 2"/>
          <p:cNvSpPr>
            <a:spLocks noGrp="1"/>
          </p:cNvSpPr>
          <p:nvPr>
            <p:ph idx="1"/>
          </p:nvPr>
        </p:nvSpPr>
        <p:spPr/>
        <p:txBody>
          <a:bodyPr/>
          <a:lstStyle/>
          <a:p>
            <a:r>
              <a:rPr lang="en-US" dirty="0"/>
              <a:t>There is no shortage of approaches to manage organizational change. Experts have suggested a number of approaches to manage the organizational change. Here, we discuss three major approaches as explained by Robbins and his colleagues. These approaches are used throughout the world.</a:t>
            </a:r>
            <a:r>
              <a:rPr lang="en-US" i="1" dirty="0"/>
              <a:t>  </a:t>
            </a:r>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375" y="4063606"/>
            <a:ext cx="8572774" cy="230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5778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Lewin's</a:t>
            </a:r>
            <a:r>
              <a:rPr lang="en-US" dirty="0"/>
              <a:t> Three-Step Model (Force Field Analysis)</a:t>
            </a:r>
          </a:p>
        </p:txBody>
      </p:sp>
      <p:sp>
        <p:nvSpPr>
          <p:cNvPr id="3" name="Content Placeholder 2"/>
          <p:cNvSpPr>
            <a:spLocks noGrp="1"/>
          </p:cNvSpPr>
          <p:nvPr>
            <p:ph idx="1"/>
          </p:nvPr>
        </p:nvSpPr>
        <p:spPr/>
        <p:txBody>
          <a:bodyPr/>
          <a:lstStyle/>
          <a:p>
            <a:r>
              <a:rPr lang="en-US" dirty="0"/>
              <a:t>As the need and objectives of change are recognized and realized, the management must choose and introduce approach that works better. In the year 1951, Kurt </a:t>
            </a:r>
            <a:r>
              <a:rPr lang="en-US" dirty="0" err="1"/>
              <a:t>Lewin</a:t>
            </a:r>
            <a:r>
              <a:rPr lang="en-US" dirty="0"/>
              <a:t>, a pioneering social psychologist, has developed a new way of looking at change. His model is also called force field analysis.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491" y="3753669"/>
            <a:ext cx="8465307" cy="293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108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Action Research </a:t>
            </a:r>
          </a:p>
        </p:txBody>
      </p:sp>
      <p:sp>
        <p:nvSpPr>
          <p:cNvPr id="3" name="Content Placeholder 2"/>
          <p:cNvSpPr>
            <a:spLocks noGrp="1"/>
          </p:cNvSpPr>
          <p:nvPr>
            <p:ph idx="1"/>
          </p:nvPr>
        </p:nvSpPr>
        <p:spPr/>
        <p:txBody>
          <a:bodyPr/>
          <a:lstStyle/>
          <a:p>
            <a:r>
              <a:rPr lang="en-US" dirty="0"/>
              <a:t>AR is becoming very popular these days. A primary change process used in most OC/OD program is action research. It is data-based problem solving process of organizational change. AR closely follows the scientific method. It represents a powerful approach to organizational change. Lets go through the following definition of AR</a:t>
            </a:r>
            <a:r>
              <a:rPr lang="en-US" dirty="0" smtClean="0"/>
              <a:t>.</a:t>
            </a:r>
            <a:endParaRPr lang="en-US" dirty="0"/>
          </a:p>
        </p:txBody>
      </p:sp>
    </p:spTree>
    <p:extLst>
      <p:ext uri="{BB962C8B-B14F-4D97-AF65-F5344CB8AC3E}">
        <p14:creationId xmlns:p14="http://schemas.microsoft.com/office/powerpoint/2010/main" val="12621996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Nature of Action Research</a:t>
            </a:r>
          </a:p>
        </p:txBody>
      </p:sp>
      <p:sp>
        <p:nvSpPr>
          <p:cNvPr id="3" name="Content Placeholder 2"/>
          <p:cNvSpPr>
            <a:spLocks noGrp="1"/>
          </p:cNvSpPr>
          <p:nvPr>
            <p:ph idx="1"/>
          </p:nvPr>
        </p:nvSpPr>
        <p:spPr/>
        <p:txBody>
          <a:bodyPr>
            <a:normAutofit lnSpcReduction="10000"/>
          </a:bodyPr>
          <a:lstStyle/>
          <a:p>
            <a:r>
              <a:rPr lang="en-US" dirty="0">
                <a:solidFill>
                  <a:schemeClr val="accent2"/>
                </a:solidFill>
              </a:rPr>
              <a:t>The nature of action research can be explained through following points.</a:t>
            </a:r>
          </a:p>
          <a:p>
            <a:pPr marL="342900" indent="-342900">
              <a:buFont typeface="Wingdings" pitchFamily="2" charset="2"/>
              <a:buChar char="§"/>
            </a:pPr>
            <a:r>
              <a:rPr lang="en-GB" dirty="0"/>
              <a:t>Unlike other approaches AR can be started at any level depending on where the problem is felt and who are concerned with it.</a:t>
            </a:r>
            <a:endParaRPr lang="en-US" dirty="0"/>
          </a:p>
          <a:p>
            <a:pPr marL="342900" indent="-342900">
              <a:buFont typeface="Wingdings" pitchFamily="2" charset="2"/>
              <a:buChar char="§"/>
            </a:pPr>
            <a:r>
              <a:rPr lang="en-GB" dirty="0"/>
              <a:t>AR is always problem-oriented and some problem can be taken up without getting into other areas of the organization.</a:t>
            </a:r>
            <a:endParaRPr lang="en-US" dirty="0"/>
          </a:p>
          <a:p>
            <a:pPr marL="342900" indent="-342900">
              <a:buFont typeface="Wingdings" pitchFamily="2" charset="2"/>
              <a:buChar char="§"/>
            </a:pPr>
            <a:r>
              <a:rPr lang="en-GB" dirty="0"/>
              <a:t>The major concern of AR is building research competence in the organization. Therefore, it assists people to develop skills of diagnosis, action planning and evaluation.</a:t>
            </a:r>
            <a:endParaRPr lang="en-US" dirty="0"/>
          </a:p>
          <a:p>
            <a:pPr marL="342900" indent="-342900">
              <a:buFont typeface="Wingdings" pitchFamily="2" charset="2"/>
              <a:buChar char="§"/>
            </a:pPr>
            <a:r>
              <a:rPr lang="en-GB" dirty="0"/>
              <a:t>Major concern of AR is the integration of theory and research and also of process (</a:t>
            </a:r>
            <a:r>
              <a:rPr lang="en-GB" dirty="0" err="1"/>
              <a:t>McShane</a:t>
            </a:r>
            <a:r>
              <a:rPr lang="en-GB" dirty="0"/>
              <a:t> &amp; </a:t>
            </a:r>
            <a:r>
              <a:rPr lang="en-GB" dirty="0" err="1"/>
              <a:t>Glonow</a:t>
            </a:r>
            <a:r>
              <a:rPr lang="en-GB" dirty="0" smtClean="0"/>
              <a:t>).</a:t>
            </a:r>
            <a:endParaRPr lang="en-US" dirty="0"/>
          </a:p>
          <a:p>
            <a:endParaRPr lang="en-US" dirty="0"/>
          </a:p>
        </p:txBody>
      </p:sp>
    </p:spTree>
    <p:extLst>
      <p:ext uri="{BB962C8B-B14F-4D97-AF65-F5344CB8AC3E}">
        <p14:creationId xmlns:p14="http://schemas.microsoft.com/office/powerpoint/2010/main" val="19651357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Action Research Approach to OC/OD</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653" y="2579111"/>
            <a:ext cx="10001944" cy="3050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4600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a:t>
            </a:r>
            <a:r>
              <a:rPr lang="en-US" dirty="0"/>
              <a:t>in the Action </a:t>
            </a:r>
            <a:r>
              <a:rPr lang="en-US" dirty="0" smtClean="0"/>
              <a:t>Research</a:t>
            </a:r>
            <a:endParaRPr lang="en-US" dirty="0"/>
          </a:p>
        </p:txBody>
      </p:sp>
      <p:sp>
        <p:nvSpPr>
          <p:cNvPr id="3" name="Content Placeholder 2"/>
          <p:cNvSpPr>
            <a:spLocks noGrp="1"/>
          </p:cNvSpPr>
          <p:nvPr>
            <p:ph idx="1"/>
          </p:nvPr>
        </p:nvSpPr>
        <p:spPr/>
        <p:txBody>
          <a:bodyPr/>
          <a:lstStyle/>
          <a:p>
            <a:r>
              <a:rPr lang="en-US" dirty="0" smtClean="0">
                <a:solidFill>
                  <a:schemeClr val="accent2"/>
                </a:solidFill>
              </a:rPr>
              <a:t>The steps in the action research are:</a:t>
            </a:r>
          </a:p>
          <a:p>
            <a:pPr marL="457200" indent="-457200">
              <a:buNone/>
            </a:pPr>
            <a:r>
              <a:rPr lang="en-US" dirty="0" smtClean="0"/>
              <a:t>1</a:t>
            </a:r>
            <a:r>
              <a:rPr lang="en-US" dirty="0"/>
              <a:t>.	Establish Client Consultant Relationship</a:t>
            </a:r>
          </a:p>
          <a:p>
            <a:pPr marL="457200" indent="-457200">
              <a:buNone/>
            </a:pPr>
            <a:r>
              <a:rPr lang="en-US" dirty="0"/>
              <a:t>2.	Diagnose the Need for Change</a:t>
            </a:r>
          </a:p>
          <a:p>
            <a:pPr marL="457200" indent="-457200">
              <a:buNone/>
            </a:pPr>
            <a:r>
              <a:rPr lang="en-US" dirty="0"/>
              <a:t>3.	Introduce Intervention (Change)</a:t>
            </a:r>
          </a:p>
          <a:p>
            <a:pPr marL="457200" indent="-457200">
              <a:buNone/>
            </a:pPr>
            <a:r>
              <a:rPr lang="en-US" dirty="0"/>
              <a:t>4.	Evaluate and Stabilize Change</a:t>
            </a:r>
          </a:p>
          <a:p>
            <a:pPr marL="457200" indent="-457200">
              <a:buNone/>
            </a:pPr>
            <a:r>
              <a:rPr lang="en-US" dirty="0"/>
              <a:t>5.	Disengage Consultant's Service</a:t>
            </a:r>
          </a:p>
          <a:p>
            <a:pPr marL="457200" indent="-457200">
              <a:buNone/>
            </a:pPr>
            <a:endParaRPr lang="en-US" dirty="0"/>
          </a:p>
        </p:txBody>
      </p:sp>
    </p:spTree>
    <p:extLst>
      <p:ext uri="{BB962C8B-B14F-4D97-AF65-F5344CB8AC3E}">
        <p14:creationId xmlns:p14="http://schemas.microsoft.com/office/powerpoint/2010/main" val="345933828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Organizational Development </a:t>
            </a:r>
          </a:p>
        </p:txBody>
      </p:sp>
      <p:sp>
        <p:nvSpPr>
          <p:cNvPr id="3" name="Content Placeholder 2"/>
          <p:cNvSpPr>
            <a:spLocks noGrp="1"/>
          </p:cNvSpPr>
          <p:nvPr>
            <p:ph idx="1"/>
          </p:nvPr>
        </p:nvSpPr>
        <p:spPr/>
        <p:txBody>
          <a:bodyPr/>
          <a:lstStyle/>
          <a:p>
            <a:r>
              <a:rPr lang="en-US" dirty="0"/>
              <a:t>Organizational development (OD) is a practical and systematic approach to launching and spreading change in organizations. It is an effort to improve the overall organizational efficiency. It is basically a long range program attempting to change behavioral attitudes and performance of total organizations. Organizational development reflects (shows) a broad and comprehensive approach to individual organization relationships. The word organizational development was coined by Richard </a:t>
            </a:r>
            <a:r>
              <a:rPr lang="en-US" dirty="0" err="1"/>
              <a:t>Beckhard</a:t>
            </a:r>
            <a:r>
              <a:rPr lang="en-US" dirty="0"/>
              <a:t> in the mid 1950s. He developed this </a:t>
            </a:r>
            <a:r>
              <a:rPr lang="en-US" dirty="0" smtClean="0"/>
              <a:t>concept </a:t>
            </a:r>
            <a:r>
              <a:rPr lang="en-US" dirty="0"/>
              <a:t>as a response to the need for integrating organizational needs with individual needs</a:t>
            </a:r>
            <a:r>
              <a:rPr lang="en-US" dirty="0" smtClean="0"/>
              <a:t>.</a:t>
            </a:r>
            <a:endParaRPr lang="en-US" dirty="0"/>
          </a:p>
          <a:p>
            <a:endParaRPr lang="en-US" dirty="0"/>
          </a:p>
        </p:txBody>
      </p:sp>
    </p:spTree>
    <p:extLst>
      <p:ext uri="{BB962C8B-B14F-4D97-AF65-F5344CB8AC3E}">
        <p14:creationId xmlns:p14="http://schemas.microsoft.com/office/powerpoint/2010/main" val="33428690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OD</a:t>
            </a:r>
          </a:p>
        </p:txBody>
      </p:sp>
      <p:sp>
        <p:nvSpPr>
          <p:cNvPr id="3" name="Content Placeholder 2"/>
          <p:cNvSpPr>
            <a:spLocks noGrp="1"/>
          </p:cNvSpPr>
          <p:nvPr>
            <p:ph idx="1"/>
          </p:nvPr>
        </p:nvSpPr>
        <p:spPr/>
        <p:txBody>
          <a:bodyPr/>
          <a:lstStyle/>
          <a:p>
            <a:r>
              <a:rPr lang="en-US" dirty="0">
                <a:solidFill>
                  <a:schemeClr val="accent2"/>
                </a:solidFill>
              </a:rPr>
              <a:t>The key characteristics of OD are explained as follows: </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136" y="3029829"/>
            <a:ext cx="8949752" cy="2817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9208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 Values</a:t>
            </a:r>
          </a:p>
        </p:txBody>
      </p:sp>
      <p:sp>
        <p:nvSpPr>
          <p:cNvPr id="3" name="Content Placeholder 2"/>
          <p:cNvSpPr>
            <a:spLocks noGrp="1"/>
          </p:cNvSpPr>
          <p:nvPr>
            <p:ph idx="1"/>
          </p:nvPr>
        </p:nvSpPr>
        <p:spPr/>
        <p:txBody>
          <a:bodyPr/>
          <a:lstStyle/>
          <a:p>
            <a:r>
              <a:rPr lang="en-US" dirty="0"/>
              <a:t>OD is a value based concept– it is not free from ethics and morality. Therefore, OD programs are based on certain value systems. The primary objective of OD is to change the total system of the organization</a:t>
            </a:r>
            <a:r>
              <a:rPr lang="en-US" dirty="0" smtClean="0"/>
              <a:t>.</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467" y="3530801"/>
            <a:ext cx="7143978" cy="279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31851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of Change</a:t>
            </a:r>
            <a:endParaRPr lang="en-US" dirty="0"/>
          </a:p>
        </p:txBody>
      </p:sp>
      <p:sp>
        <p:nvSpPr>
          <p:cNvPr id="3" name="Content Placeholder 2"/>
          <p:cNvSpPr>
            <a:spLocks noGrp="1"/>
          </p:cNvSpPr>
          <p:nvPr>
            <p:ph idx="1"/>
          </p:nvPr>
        </p:nvSpPr>
        <p:spPr/>
        <p:txBody>
          <a:bodyPr/>
          <a:lstStyle/>
          <a:p>
            <a:r>
              <a:rPr lang="en-US" dirty="0"/>
              <a:t>Organization change is about reviewing and modifying management structures and business processes. Organization change occurs when business strategies or major sections of an organization are altered.</a:t>
            </a:r>
          </a:p>
        </p:txBody>
      </p:sp>
    </p:spTree>
    <p:extLst>
      <p:ext uri="{BB962C8B-B14F-4D97-AF65-F5344CB8AC3E}">
        <p14:creationId xmlns:p14="http://schemas.microsoft.com/office/powerpoint/2010/main" val="46115562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 Objectives and Goals </a:t>
            </a:r>
          </a:p>
        </p:txBody>
      </p:sp>
      <p:sp>
        <p:nvSpPr>
          <p:cNvPr id="3" name="Content Placeholder 2"/>
          <p:cNvSpPr>
            <a:spLocks noGrp="1"/>
          </p:cNvSpPr>
          <p:nvPr>
            <p:ph idx="1"/>
          </p:nvPr>
        </p:nvSpPr>
        <p:spPr/>
        <p:txBody>
          <a:bodyPr>
            <a:normAutofit fontScale="92500" lnSpcReduction="20000"/>
          </a:bodyPr>
          <a:lstStyle/>
          <a:p>
            <a:r>
              <a:rPr lang="en-US" dirty="0">
                <a:solidFill>
                  <a:schemeClr val="accent2"/>
                </a:solidFill>
              </a:rPr>
              <a:t>OD programs are always objectives/goal </a:t>
            </a:r>
            <a:r>
              <a:rPr lang="en-US" dirty="0" smtClean="0">
                <a:solidFill>
                  <a:schemeClr val="accent2"/>
                </a:solidFill>
              </a:rPr>
              <a:t>oriented. Some </a:t>
            </a:r>
            <a:r>
              <a:rPr lang="en-US" dirty="0">
                <a:solidFill>
                  <a:schemeClr val="accent2"/>
                </a:solidFill>
              </a:rPr>
              <a:t>of the important (normative) goals and objectives of OD are: </a:t>
            </a:r>
          </a:p>
          <a:p>
            <a:pPr marL="342900" indent="-342900">
              <a:buFont typeface="Wingdings" pitchFamily="2" charset="2"/>
              <a:buChar char="§"/>
            </a:pPr>
            <a:r>
              <a:rPr lang="en-US" dirty="0" smtClean="0"/>
              <a:t>Improvement </a:t>
            </a:r>
            <a:r>
              <a:rPr lang="en-US" dirty="0"/>
              <a:t>in interpersonal competence;</a:t>
            </a:r>
          </a:p>
          <a:p>
            <a:pPr marL="342900" indent="-342900">
              <a:buFont typeface="Wingdings" pitchFamily="2" charset="2"/>
              <a:buChar char="§"/>
            </a:pPr>
            <a:r>
              <a:rPr lang="en-US" dirty="0" smtClean="0"/>
              <a:t>A </a:t>
            </a:r>
            <a:r>
              <a:rPr lang="en-US" dirty="0"/>
              <a:t>change in value systems so that human factors and feelings can be considered legitimate;</a:t>
            </a:r>
          </a:p>
          <a:p>
            <a:pPr marL="342900" indent="-342900">
              <a:buFont typeface="Wingdings" pitchFamily="2" charset="2"/>
              <a:buChar char="§"/>
            </a:pPr>
            <a:r>
              <a:rPr lang="en-US" dirty="0" smtClean="0"/>
              <a:t>Development </a:t>
            </a:r>
            <a:r>
              <a:rPr lang="en-US" dirty="0"/>
              <a:t>of enhanced inter-group and intra group understanding to minimize tension;</a:t>
            </a:r>
          </a:p>
          <a:p>
            <a:pPr marL="342900" indent="-342900">
              <a:buFont typeface="Wingdings" pitchFamily="2" charset="2"/>
              <a:buChar char="§"/>
            </a:pPr>
            <a:r>
              <a:rPr lang="en-US" dirty="0" smtClean="0"/>
              <a:t>Development </a:t>
            </a:r>
            <a:r>
              <a:rPr lang="en-US" dirty="0"/>
              <a:t>of more effective team management (e.g. the capacity of the functional groups to work effectively);</a:t>
            </a:r>
          </a:p>
          <a:p>
            <a:pPr marL="342900" indent="-342900">
              <a:buFont typeface="Wingdings" pitchFamily="2" charset="2"/>
              <a:buChar char="§"/>
            </a:pPr>
            <a:r>
              <a:rPr lang="en-US" dirty="0" smtClean="0"/>
              <a:t>Development of </a:t>
            </a:r>
            <a:r>
              <a:rPr lang="en-US" dirty="0"/>
              <a:t>better methods of conflict resolution instead of usual bureaucratic methods;</a:t>
            </a:r>
          </a:p>
          <a:p>
            <a:pPr marL="342900" indent="-342900">
              <a:buFont typeface="Wingdings" pitchFamily="2" charset="2"/>
              <a:buChar char="§"/>
            </a:pPr>
            <a:r>
              <a:rPr lang="en-US" dirty="0" smtClean="0"/>
              <a:t>Development </a:t>
            </a:r>
            <a:r>
              <a:rPr lang="en-US" dirty="0"/>
              <a:t>of an organic system rather than a mechanic system, etc</a:t>
            </a:r>
            <a:r>
              <a:rPr lang="en-US" dirty="0" smtClean="0"/>
              <a:t>.</a:t>
            </a:r>
            <a:endParaRPr lang="en-US" dirty="0"/>
          </a:p>
        </p:txBody>
      </p:sp>
    </p:spTree>
    <p:extLst>
      <p:ext uri="{BB962C8B-B14F-4D97-AF65-F5344CB8AC3E}">
        <p14:creationId xmlns:p14="http://schemas.microsoft.com/office/powerpoint/2010/main" val="29086477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 Process (Steps in OD)</a:t>
            </a:r>
          </a:p>
        </p:txBody>
      </p:sp>
      <p:sp>
        <p:nvSpPr>
          <p:cNvPr id="3" name="Content Placeholder 2"/>
          <p:cNvSpPr>
            <a:spLocks noGrp="1"/>
          </p:cNvSpPr>
          <p:nvPr>
            <p:ph idx="1"/>
          </p:nvPr>
        </p:nvSpPr>
        <p:spPr/>
        <p:txBody>
          <a:bodyPr/>
          <a:lstStyle/>
          <a:p>
            <a:r>
              <a:rPr lang="en-US" dirty="0" smtClean="0">
                <a:solidFill>
                  <a:schemeClr val="accent2"/>
                </a:solidFill>
              </a:rPr>
              <a:t>It </a:t>
            </a:r>
            <a:r>
              <a:rPr lang="en-US" dirty="0">
                <a:solidFill>
                  <a:schemeClr val="accent2"/>
                </a:solidFill>
              </a:rPr>
              <a:t>is highly essential to outline a series of steps, or phases, that characterize the OD process in general</a:t>
            </a:r>
            <a:r>
              <a:rPr lang="en-US" dirty="0" smtClean="0">
                <a:solidFill>
                  <a:schemeClr val="accent2"/>
                </a:solidFill>
              </a:rPr>
              <a:t>. OD process are illustrated below:</a:t>
            </a:r>
            <a:endParaRPr lang="en-US" dirty="0">
              <a:solidFill>
                <a:schemeClr val="accent2"/>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863" y="3181915"/>
            <a:ext cx="5573574" cy="35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34763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 Interventions </a:t>
            </a:r>
            <a:r>
              <a:rPr lang="en-US" dirty="0" smtClean="0"/>
              <a:t/>
            </a:r>
            <a:br>
              <a:rPr lang="en-US" dirty="0" smtClean="0"/>
            </a:br>
            <a:r>
              <a:rPr lang="en-US" dirty="0" smtClean="0"/>
              <a:t>(</a:t>
            </a:r>
            <a:r>
              <a:rPr lang="en-US" dirty="0"/>
              <a:t>Approaches to OD/Techniques of OD)</a:t>
            </a:r>
          </a:p>
        </p:txBody>
      </p:sp>
      <p:sp>
        <p:nvSpPr>
          <p:cNvPr id="3" name="Content Placeholder 2"/>
          <p:cNvSpPr>
            <a:spLocks noGrp="1"/>
          </p:cNvSpPr>
          <p:nvPr>
            <p:ph idx="1"/>
          </p:nvPr>
        </p:nvSpPr>
        <p:spPr/>
        <p:txBody>
          <a:bodyPr/>
          <a:lstStyle/>
          <a:p>
            <a:r>
              <a:rPr lang="en-GB" dirty="0" smtClean="0"/>
              <a:t>There </a:t>
            </a:r>
            <a:r>
              <a:rPr lang="en-GB" dirty="0"/>
              <a:t>are a number of OD approaches/ techniques available for the purpose of interventions to be used by managers as per the organizational requirement. </a:t>
            </a:r>
            <a:endParaRPr lang="en-GB" dirty="0" smtClean="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382" y="3252984"/>
            <a:ext cx="7463985" cy="322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419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Interventions (Micro Level) </a:t>
            </a:r>
          </a:p>
        </p:txBody>
      </p:sp>
      <p:sp>
        <p:nvSpPr>
          <p:cNvPr id="3" name="Content Placeholder 2"/>
          <p:cNvSpPr>
            <a:spLocks noGrp="1"/>
          </p:cNvSpPr>
          <p:nvPr>
            <p:ph idx="1"/>
          </p:nvPr>
        </p:nvSpPr>
        <p:spPr/>
        <p:txBody>
          <a:bodyPr/>
          <a:lstStyle/>
          <a:p>
            <a:r>
              <a:rPr lang="en-US" dirty="0"/>
              <a:t>Sometimes the diagnosis and feedback steps of OD lead to the conclusion that organizational problems have their roots in certain shortcomings at individual organization members. In this type of situation such intervention activities need to be designed that will enable organization members to develop the abilities or skills they currently lack. Such activities can take a variety of forms (Arnold &amp; Feldman).</a:t>
            </a:r>
          </a:p>
          <a:p>
            <a:pPr marL="457200" indent="-457200">
              <a:buNone/>
            </a:pPr>
            <a:r>
              <a:rPr lang="en-US" dirty="0"/>
              <a:t>1.	</a:t>
            </a:r>
            <a:r>
              <a:rPr lang="en-US" dirty="0" err="1"/>
              <a:t>Counselling</a:t>
            </a:r>
            <a:r>
              <a:rPr lang="en-US" dirty="0"/>
              <a:t> and Coaching</a:t>
            </a:r>
          </a:p>
          <a:p>
            <a:pPr marL="457200" indent="-457200">
              <a:buNone/>
            </a:pPr>
            <a:r>
              <a:rPr lang="en-US" dirty="0"/>
              <a:t>2.	Sensitivity Training</a:t>
            </a:r>
          </a:p>
          <a:p>
            <a:pPr marL="457200" indent="-457200">
              <a:buNone/>
            </a:pPr>
            <a:r>
              <a:rPr lang="en-US" dirty="0"/>
              <a:t>3.	Survey Feedback</a:t>
            </a:r>
            <a:endParaRPr lang="en-US" dirty="0"/>
          </a:p>
        </p:txBody>
      </p:sp>
    </p:spTree>
    <p:extLst>
      <p:ext uri="{BB962C8B-B14F-4D97-AF65-F5344CB8AC3E}">
        <p14:creationId xmlns:p14="http://schemas.microsoft.com/office/powerpoint/2010/main" val="6580673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Survey Feedback Process</a:t>
            </a:r>
          </a:p>
        </p:txBody>
      </p:sp>
      <p:sp>
        <p:nvSpPr>
          <p:cNvPr id="3" name="Content Placeholder 2"/>
          <p:cNvSpPr>
            <a:spLocks noGrp="1"/>
          </p:cNvSpPr>
          <p:nvPr>
            <p:ph idx="1"/>
          </p:nvPr>
        </p:nvSpPr>
        <p:spPr/>
        <p:txBody>
          <a:bodyPr/>
          <a:lstStyle/>
          <a:p>
            <a:r>
              <a:rPr lang="en-US" dirty="0" smtClean="0">
                <a:solidFill>
                  <a:schemeClr val="accent2"/>
                </a:solidFill>
              </a:rPr>
              <a:t>The survey feedback process includes following:</a:t>
            </a:r>
            <a:endParaRPr lang="en-US" dirty="0">
              <a:solidFill>
                <a:schemeClr val="accent2"/>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224" y="3108856"/>
            <a:ext cx="9803551" cy="253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624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Interventions (Group /</a:t>
            </a:r>
            <a:r>
              <a:rPr lang="en-US" dirty="0" err="1"/>
              <a:t>Meso</a:t>
            </a:r>
            <a:r>
              <a:rPr lang="en-US" dirty="0"/>
              <a:t> Level) </a:t>
            </a:r>
          </a:p>
        </p:txBody>
      </p:sp>
      <p:sp>
        <p:nvSpPr>
          <p:cNvPr id="3" name="Content Placeholder 2"/>
          <p:cNvSpPr>
            <a:spLocks noGrp="1"/>
          </p:cNvSpPr>
          <p:nvPr>
            <p:ph idx="1"/>
          </p:nvPr>
        </p:nvSpPr>
        <p:spPr/>
        <p:txBody>
          <a:bodyPr/>
          <a:lstStyle/>
          <a:p>
            <a:r>
              <a:rPr lang="en-US" dirty="0"/>
              <a:t>Process interventions are designed to improve the interaction process between individual members, among members of work groups or teams. They can also be designed between groups or departments in the organization. </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334" y="3883302"/>
            <a:ext cx="8658120" cy="1366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31796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System-wide/Systemic Interventions (Organizational /Macro Level)</a:t>
            </a:r>
          </a:p>
        </p:txBody>
      </p:sp>
      <p:sp>
        <p:nvSpPr>
          <p:cNvPr id="3" name="Content Placeholder 2"/>
          <p:cNvSpPr>
            <a:spLocks noGrp="1"/>
          </p:cNvSpPr>
          <p:nvPr>
            <p:ph idx="1"/>
          </p:nvPr>
        </p:nvSpPr>
        <p:spPr/>
        <p:txBody>
          <a:bodyPr/>
          <a:lstStyle/>
          <a:p>
            <a:r>
              <a:rPr lang="en-US" dirty="0"/>
              <a:t>They are the macro-level interventions. Generally, they try to bring changes throughout the organizations. Their focus is towards bringing changes in the </a:t>
            </a:r>
            <a:r>
              <a:rPr lang="en-US" dirty="0" smtClean="0"/>
              <a:t>organizational </a:t>
            </a:r>
            <a:r>
              <a:rPr lang="en-US" dirty="0"/>
              <a:t>systems as a whole. Import techniques used in this level are:</a:t>
            </a:r>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744" y="3736617"/>
            <a:ext cx="7591975" cy="209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69200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Benefits and Limitations of Organization Development</a:t>
            </a:r>
          </a:p>
        </p:txBody>
      </p:sp>
      <p:sp>
        <p:nvSpPr>
          <p:cNvPr id="5" name="Content Placeholder 4"/>
          <p:cNvSpPr>
            <a:spLocks noGrp="1"/>
          </p:cNvSpPr>
          <p:nvPr>
            <p:ph idx="1"/>
          </p:nvPr>
        </p:nvSpPr>
        <p:spPr/>
        <p:txBody>
          <a:bodyPr/>
          <a:lstStyle/>
          <a:p>
            <a:r>
              <a:rPr lang="en-US" dirty="0" smtClean="0"/>
              <a:t>Benefits and limitations of organization development are tabulated below:</a:t>
            </a:r>
          </a:p>
        </p:txBody>
      </p:sp>
      <p:graphicFrame>
        <p:nvGraphicFramePr>
          <p:cNvPr id="6" name="Content Placeholder 3"/>
          <p:cNvGraphicFramePr>
            <a:graphicFrameLocks/>
          </p:cNvGraphicFramePr>
          <p:nvPr>
            <p:extLst>
              <p:ext uri="{D42A27DB-BD31-4B8C-83A1-F6EECF244321}">
                <p14:modId xmlns:p14="http://schemas.microsoft.com/office/powerpoint/2010/main" val="3748541167"/>
              </p:ext>
            </p:extLst>
          </p:nvPr>
        </p:nvGraphicFramePr>
        <p:xfrm>
          <a:off x="1127576" y="3019425"/>
          <a:ext cx="9512986" cy="3063050"/>
        </p:xfrm>
        <a:graphic>
          <a:graphicData uri="http://schemas.openxmlformats.org/drawingml/2006/table">
            <a:tbl>
              <a:tblPr firstRow="1" firstCol="1" lastRow="1" lastCol="1" bandRow="1" bandCol="1">
                <a:tableStyleId>{5C22544A-7EE6-4342-B048-85BDC9FD1C3A}</a:tableStyleId>
              </a:tblPr>
              <a:tblGrid>
                <a:gridCol w="4690543"/>
                <a:gridCol w="4822443"/>
              </a:tblGrid>
              <a:tr h="251460">
                <a:tc>
                  <a:txBody>
                    <a:bodyPr/>
                    <a:lstStyle/>
                    <a:p>
                      <a:pPr marL="90170" marR="90170" algn="ctr">
                        <a:lnSpc>
                          <a:spcPct val="105000"/>
                        </a:lnSpc>
                        <a:spcAft>
                          <a:spcPts val="0"/>
                        </a:spcAft>
                        <a:tabLst>
                          <a:tab pos="180340" algn="l"/>
                        </a:tabLst>
                      </a:pPr>
                      <a:r>
                        <a:rPr lang="en-GB" sz="1600" dirty="0">
                          <a:effectLst/>
                        </a:rPr>
                        <a:t>Benefits</a:t>
                      </a:r>
                      <a:endParaRPr lang="en-US" sz="1700" dirty="0">
                        <a:effectLst/>
                        <a:latin typeface="Book Antiqua"/>
                        <a:ea typeface="SimSun"/>
                        <a:cs typeface="Times New Roman"/>
                      </a:endParaRPr>
                    </a:p>
                  </a:txBody>
                  <a:tcPr marL="130743" marR="130743" marT="0" marB="0">
                    <a:solidFill>
                      <a:srgbClr val="C7A1E3"/>
                    </a:solidFill>
                  </a:tcPr>
                </a:tc>
                <a:tc>
                  <a:txBody>
                    <a:bodyPr/>
                    <a:lstStyle/>
                    <a:p>
                      <a:pPr marL="90170" marR="90170" algn="ctr">
                        <a:lnSpc>
                          <a:spcPct val="105000"/>
                        </a:lnSpc>
                        <a:spcAft>
                          <a:spcPts val="0"/>
                        </a:spcAft>
                        <a:tabLst>
                          <a:tab pos="180340" algn="l"/>
                        </a:tabLst>
                      </a:pPr>
                      <a:r>
                        <a:rPr lang="en-GB" sz="1600" dirty="0">
                          <a:effectLst/>
                        </a:rPr>
                        <a:t>Limitations</a:t>
                      </a:r>
                      <a:endParaRPr lang="en-US" sz="1700" dirty="0">
                        <a:effectLst/>
                        <a:latin typeface="Book Antiqua"/>
                        <a:ea typeface="SimSun"/>
                        <a:cs typeface="Times New Roman"/>
                      </a:endParaRPr>
                    </a:p>
                  </a:txBody>
                  <a:tcPr marL="130743" marR="130743" marT="0" marB="0">
                    <a:solidFill>
                      <a:srgbClr val="C7A1E3"/>
                    </a:solidFill>
                  </a:tcPr>
                </a:tc>
              </a:tr>
              <a:tr h="2766060">
                <a:tc>
                  <a:txBody>
                    <a:bodyPr/>
                    <a:lstStyle/>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Change throughout organization</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Greater motivation</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Increased productivity</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Better quality of work</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Higher job satisfaction</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Improved teamwork</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Better resolution of conflict</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Commitment to objectives</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Increased willingness to change</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Reduced absences</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Lower turnover</a:t>
                      </a:r>
                      <a:endParaRPr lang="en-US" sz="1700" b="0" dirty="0">
                        <a:solidFill>
                          <a:schemeClr val="tx1"/>
                        </a:solidFill>
                        <a:effectLst/>
                        <a:latin typeface="Book Antiqua"/>
                        <a:ea typeface="SimSun"/>
                        <a:cs typeface="Times New Roman"/>
                      </a:endParaRPr>
                    </a:p>
                  </a:txBody>
                  <a:tcPr marL="130743" marR="130743" marT="0" marB="0">
                    <a:solidFill>
                      <a:srgbClr val="EADCF4"/>
                    </a:solidFill>
                  </a:tcPr>
                </a:tc>
                <a:tc>
                  <a:txBody>
                    <a:bodyPr/>
                    <a:lstStyle/>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Major time requirements</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Substantial expense</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Delayed payoff period</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Possible failure</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Possible invasion of privacy</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Possible psychological harm</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Potential conformity</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Emphasis on group processes rather than performance</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Possible conceptual ambiguity</a:t>
                      </a:r>
                      <a:endParaRPr lang="en-US" sz="1700" b="0" dirty="0">
                        <a:solidFill>
                          <a:schemeClr val="tx1"/>
                        </a:solidFill>
                        <a:effectLst/>
                      </a:endParaRPr>
                    </a:p>
                    <a:p>
                      <a:pPr marL="342900" marR="90170" lvl="0" indent="-342900" algn="just">
                        <a:lnSpc>
                          <a:spcPct val="105000"/>
                        </a:lnSpc>
                        <a:spcAft>
                          <a:spcPts val="0"/>
                        </a:spcAft>
                        <a:buFont typeface="Symbol"/>
                        <a:buChar char=""/>
                        <a:tabLst>
                          <a:tab pos="180340" algn="l"/>
                        </a:tabLst>
                      </a:pPr>
                      <a:r>
                        <a:rPr lang="en-GB" sz="1600" b="0" dirty="0">
                          <a:solidFill>
                            <a:schemeClr val="tx1"/>
                          </a:solidFill>
                          <a:effectLst/>
                        </a:rPr>
                        <a:t>Difficulty in evaluation</a:t>
                      </a:r>
                      <a:endParaRPr lang="en-US" sz="1700" b="0" dirty="0">
                        <a:solidFill>
                          <a:schemeClr val="tx1"/>
                        </a:solidFill>
                        <a:effectLst/>
                        <a:latin typeface="Book Antiqua"/>
                        <a:ea typeface="SimSun"/>
                        <a:cs typeface="Times New Roman"/>
                      </a:endParaRPr>
                    </a:p>
                  </a:txBody>
                  <a:tcPr marL="130743" marR="130743" marT="0" marB="0">
                    <a:solidFill>
                      <a:srgbClr val="EADCF4"/>
                    </a:solidFill>
                  </a:tcPr>
                </a:tc>
              </a:tr>
            </a:tbl>
          </a:graphicData>
        </a:graphic>
      </p:graphicFrame>
    </p:spTree>
    <p:extLst>
      <p:ext uri="{BB962C8B-B14F-4D97-AF65-F5344CB8AC3E}">
        <p14:creationId xmlns:p14="http://schemas.microsoft.com/office/powerpoint/2010/main" val="54435964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888463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Language of Organizational Change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0197572"/>
              </p:ext>
            </p:extLst>
          </p:nvPr>
        </p:nvGraphicFramePr>
        <p:xfrm>
          <a:off x="1443734" y="1937642"/>
          <a:ext cx="8880670" cy="4438072"/>
        </p:xfrm>
        <a:graphic>
          <a:graphicData uri="http://schemas.openxmlformats.org/drawingml/2006/table">
            <a:tbl>
              <a:tblPr firstRow="1" firstCol="1" lastRow="1" lastCol="1" bandRow="1" bandCol="1">
                <a:tableStyleId>{93296810-A885-4BE3-A3E7-6D5BEEA58F35}</a:tableStyleId>
              </a:tblPr>
              <a:tblGrid>
                <a:gridCol w="2540420"/>
                <a:gridCol w="6340250"/>
              </a:tblGrid>
              <a:tr h="247022">
                <a:tc>
                  <a:txBody>
                    <a:bodyPr/>
                    <a:lstStyle/>
                    <a:p>
                      <a:pPr algn="just">
                        <a:lnSpc>
                          <a:spcPct val="120000"/>
                        </a:lnSpc>
                        <a:spcBef>
                          <a:spcPts val="100"/>
                        </a:spcBef>
                        <a:spcAft>
                          <a:spcPts val="100"/>
                        </a:spcAft>
                      </a:pPr>
                      <a:r>
                        <a:rPr lang="en-US" sz="1400" dirty="0">
                          <a:effectLst/>
                        </a:rPr>
                        <a:t>Concept</a:t>
                      </a:r>
                      <a:endParaRPr lang="en-US" sz="1700" dirty="0">
                        <a:effectLst/>
                        <a:latin typeface="Book Antiqua"/>
                        <a:ea typeface="Times New Roman"/>
                        <a:cs typeface="Times New Roman"/>
                      </a:endParaRPr>
                    </a:p>
                  </a:txBody>
                  <a:tcPr marL="122053" marR="122053" marT="0" marB="0"/>
                </a:tc>
                <a:tc>
                  <a:txBody>
                    <a:bodyPr/>
                    <a:lstStyle/>
                    <a:p>
                      <a:pPr algn="just">
                        <a:lnSpc>
                          <a:spcPct val="120000"/>
                        </a:lnSpc>
                        <a:spcBef>
                          <a:spcPts val="100"/>
                        </a:spcBef>
                        <a:spcAft>
                          <a:spcPts val="100"/>
                        </a:spcAft>
                      </a:pPr>
                      <a:r>
                        <a:rPr lang="en-US" sz="1400">
                          <a:effectLst/>
                        </a:rPr>
                        <a:t>Explanation</a:t>
                      </a:r>
                      <a:endParaRPr lang="en-US" sz="1700">
                        <a:effectLst/>
                        <a:latin typeface="Book Antiqua"/>
                        <a:ea typeface="Times New Roman"/>
                        <a:cs typeface="Times New Roman"/>
                      </a:endParaRPr>
                    </a:p>
                  </a:txBody>
                  <a:tcPr marL="122053" marR="122053" marT="0" marB="0"/>
                </a:tc>
              </a:tr>
              <a:tr h="745601">
                <a:tc>
                  <a:txBody>
                    <a:bodyPr/>
                    <a:lstStyle/>
                    <a:p>
                      <a:pPr algn="l">
                        <a:lnSpc>
                          <a:spcPct val="115000"/>
                        </a:lnSpc>
                        <a:spcBef>
                          <a:spcPts val="100"/>
                        </a:spcBef>
                        <a:spcAft>
                          <a:spcPts val="100"/>
                        </a:spcAft>
                      </a:pPr>
                      <a:r>
                        <a:rPr lang="en-US" sz="1400" b="0" dirty="0">
                          <a:solidFill>
                            <a:schemeClr val="tx1"/>
                          </a:solidFill>
                          <a:effectLst/>
                        </a:rPr>
                        <a:t>The learning organization</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The notion that learning is central to success and effectiveness. Management must learn to see the "big picture" and understand fine relationships among parts of the system.</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492207">
                <a:tc>
                  <a:txBody>
                    <a:bodyPr/>
                    <a:lstStyle/>
                    <a:p>
                      <a:pPr algn="l">
                        <a:lnSpc>
                          <a:spcPct val="115000"/>
                        </a:lnSpc>
                        <a:spcBef>
                          <a:spcPts val="100"/>
                        </a:spcBef>
                        <a:spcAft>
                          <a:spcPts val="100"/>
                        </a:spcAft>
                      </a:pPr>
                      <a:r>
                        <a:rPr lang="en-US" sz="1400" b="0" dirty="0">
                          <a:solidFill>
                            <a:schemeClr val="tx1"/>
                          </a:solidFill>
                          <a:effectLst/>
                        </a:rPr>
                        <a:t>Reengineering</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A fundamental rethinking and redesign of systems and processes. Work should be organized around outcomes, not tasks or functions.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745601">
                <a:tc>
                  <a:txBody>
                    <a:bodyPr/>
                    <a:lstStyle/>
                    <a:p>
                      <a:pPr algn="l">
                        <a:lnSpc>
                          <a:spcPct val="115000"/>
                        </a:lnSpc>
                        <a:spcBef>
                          <a:spcPts val="100"/>
                        </a:spcBef>
                        <a:spcAft>
                          <a:spcPts val="100"/>
                        </a:spcAft>
                      </a:pPr>
                      <a:r>
                        <a:rPr lang="en-US" sz="1400" b="0" dirty="0">
                          <a:solidFill>
                            <a:schemeClr val="tx1"/>
                          </a:solidFill>
                          <a:effectLst/>
                        </a:rPr>
                        <a:t>Core competencies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The notion that companies need to identify and organize around what they do best. Strategy should be based on these core competencies rather than products or markets.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492207">
                <a:tc>
                  <a:txBody>
                    <a:bodyPr/>
                    <a:lstStyle/>
                    <a:p>
                      <a:pPr algn="l">
                        <a:lnSpc>
                          <a:spcPct val="115000"/>
                        </a:lnSpc>
                        <a:spcBef>
                          <a:spcPts val="100"/>
                        </a:spcBef>
                        <a:spcAft>
                          <a:spcPts val="100"/>
                        </a:spcAft>
                      </a:pPr>
                      <a:r>
                        <a:rPr lang="en-US" sz="1400" b="0" dirty="0">
                          <a:solidFill>
                            <a:schemeClr val="tx1"/>
                          </a:solidFill>
                          <a:effectLst/>
                        </a:rPr>
                        <a:t>Organizational architecture</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The idea that managers need to think broadly about the organization in terms of how work, people, and designs fit together.</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492207">
                <a:tc>
                  <a:txBody>
                    <a:bodyPr/>
                    <a:lstStyle/>
                    <a:p>
                      <a:pPr algn="l">
                        <a:lnSpc>
                          <a:spcPct val="115000"/>
                        </a:lnSpc>
                        <a:spcBef>
                          <a:spcPts val="100"/>
                        </a:spcBef>
                        <a:spcAft>
                          <a:spcPts val="100"/>
                        </a:spcAft>
                      </a:pPr>
                      <a:r>
                        <a:rPr lang="en-US" sz="1400" b="0" dirty="0">
                          <a:solidFill>
                            <a:schemeClr val="tx1"/>
                          </a:solidFill>
                          <a:effectLst/>
                        </a:rPr>
                        <a:t>Time-based competition</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The notion that time is money. Time is manageable and can be a source of competitive advantage affecting productivity, quality, and innovation.</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238813">
                <a:tc>
                  <a:txBody>
                    <a:bodyPr/>
                    <a:lstStyle/>
                    <a:p>
                      <a:pPr algn="l">
                        <a:lnSpc>
                          <a:spcPct val="115000"/>
                        </a:lnSpc>
                        <a:spcBef>
                          <a:spcPts val="100"/>
                        </a:spcBef>
                        <a:spcAft>
                          <a:spcPts val="100"/>
                        </a:spcAft>
                      </a:pPr>
                      <a:r>
                        <a:rPr lang="en-US" sz="1400" b="0" dirty="0">
                          <a:solidFill>
                            <a:schemeClr val="tx1"/>
                          </a:solidFill>
                          <a:effectLst/>
                        </a:rPr>
                        <a:t>Growth strategies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Methods to lift profits by expanding revenues, not just cutting costs.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492207">
                <a:tc>
                  <a:txBody>
                    <a:bodyPr/>
                    <a:lstStyle/>
                    <a:p>
                      <a:pPr algn="l">
                        <a:lnSpc>
                          <a:spcPct val="115000"/>
                        </a:lnSpc>
                        <a:spcBef>
                          <a:spcPts val="100"/>
                        </a:spcBef>
                        <a:spcAft>
                          <a:spcPts val="100"/>
                        </a:spcAft>
                      </a:pPr>
                      <a:r>
                        <a:rPr lang="en-US" sz="1400" b="0" dirty="0">
                          <a:solidFill>
                            <a:schemeClr val="tx1"/>
                          </a:solidFill>
                          <a:effectLst/>
                        </a:rPr>
                        <a:t>Mission and vision statements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Description of what the company will become and how it will get there.</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r h="492207">
                <a:tc>
                  <a:txBody>
                    <a:bodyPr/>
                    <a:lstStyle/>
                    <a:p>
                      <a:pPr algn="l">
                        <a:lnSpc>
                          <a:spcPct val="115000"/>
                        </a:lnSpc>
                        <a:spcBef>
                          <a:spcPts val="100"/>
                        </a:spcBef>
                        <a:spcAft>
                          <a:spcPts val="100"/>
                        </a:spcAft>
                      </a:pPr>
                      <a:r>
                        <a:rPr lang="en-US" sz="1400" b="0" dirty="0">
                          <a:solidFill>
                            <a:schemeClr val="tx1"/>
                          </a:solidFill>
                          <a:effectLst/>
                        </a:rPr>
                        <a:t>Strategic alliances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c>
                  <a:txBody>
                    <a:bodyPr/>
                    <a:lstStyle/>
                    <a:p>
                      <a:pPr algn="just">
                        <a:lnSpc>
                          <a:spcPct val="115000"/>
                        </a:lnSpc>
                        <a:spcBef>
                          <a:spcPts val="100"/>
                        </a:spcBef>
                        <a:spcAft>
                          <a:spcPts val="100"/>
                        </a:spcAft>
                      </a:pPr>
                      <a:r>
                        <a:rPr lang="en-US" sz="1400" b="0" dirty="0">
                          <a:solidFill>
                            <a:schemeClr val="tx1"/>
                          </a:solidFill>
                          <a:effectLst/>
                        </a:rPr>
                        <a:t>Ways to create business partnerships among customers, suppliers, and even competitors.</a:t>
                      </a:r>
                      <a:endParaRPr lang="en-US" sz="1700" b="0" dirty="0">
                        <a:solidFill>
                          <a:schemeClr val="tx1"/>
                        </a:solidFill>
                        <a:effectLst/>
                        <a:latin typeface="Book Antiqua"/>
                        <a:ea typeface="Times New Roman"/>
                        <a:cs typeface="Times New Roman"/>
                      </a:endParaRPr>
                    </a:p>
                  </a:txBody>
                  <a:tcPr marL="122053" marR="122053" marT="0" marB="0">
                    <a:solidFill>
                      <a:schemeClr val="accent6">
                        <a:lumMod val="40000"/>
                        <a:lumOff val="60000"/>
                      </a:schemeClr>
                    </a:solidFill>
                  </a:tcPr>
                </a:tc>
              </a:tr>
            </a:tbl>
          </a:graphicData>
        </a:graphic>
      </p:graphicFrame>
    </p:spTree>
    <p:extLst>
      <p:ext uri="{BB962C8B-B14F-4D97-AF65-F5344CB8AC3E}">
        <p14:creationId xmlns:p14="http://schemas.microsoft.com/office/powerpoint/2010/main" val="407748626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Nature of change: Features (Characteristics</a:t>
            </a:r>
            <a:r>
              <a:rPr lang="en-US" sz="4400" dirty="0" smtClean="0"/>
              <a:t>)</a:t>
            </a:r>
            <a:endParaRPr lang="en-US" sz="4400" dirty="0"/>
          </a:p>
        </p:txBody>
      </p:sp>
      <p:sp>
        <p:nvSpPr>
          <p:cNvPr id="3" name="Content Placeholder 2"/>
          <p:cNvSpPr>
            <a:spLocks noGrp="1"/>
          </p:cNvSpPr>
          <p:nvPr>
            <p:ph idx="1"/>
          </p:nvPr>
        </p:nvSpPr>
        <p:spPr>
          <a:xfrm>
            <a:off x="1024128" y="1724024"/>
            <a:ext cx="9720073" cy="5029201"/>
          </a:xfrm>
        </p:spPr>
        <p:txBody>
          <a:bodyPr>
            <a:normAutofit lnSpcReduction="10000"/>
          </a:bodyPr>
          <a:lstStyle/>
          <a:p>
            <a:r>
              <a:rPr lang="en-US" sz="1700" dirty="0">
                <a:solidFill>
                  <a:schemeClr val="accent2"/>
                </a:solidFill>
              </a:rPr>
              <a:t>The nature of organizational change can be better understood by analyzing the following characteristics (features) of it</a:t>
            </a:r>
            <a:r>
              <a:rPr lang="en-US" sz="1700" dirty="0" smtClean="0">
                <a:solidFill>
                  <a:schemeClr val="accent2"/>
                </a:solidFill>
              </a:rPr>
              <a:t>:</a:t>
            </a:r>
          </a:p>
          <a:p>
            <a:pPr marL="457200" indent="-457200">
              <a:buNone/>
            </a:pPr>
            <a:r>
              <a:rPr lang="en-US" sz="1700" b="1" dirty="0">
                <a:solidFill>
                  <a:schemeClr val="accent2"/>
                </a:solidFill>
              </a:rPr>
              <a:t>A.	Features/Characteristics</a:t>
            </a:r>
          </a:p>
          <a:p>
            <a:pPr marL="914400" indent="-457200">
              <a:buNone/>
            </a:pPr>
            <a:r>
              <a:rPr lang="en-US" sz="1700" dirty="0"/>
              <a:t>1.	Outcome of pressure</a:t>
            </a:r>
          </a:p>
          <a:p>
            <a:pPr marL="914400" indent="-457200">
              <a:buNone/>
            </a:pPr>
            <a:r>
              <a:rPr lang="en-US" sz="1700" dirty="0"/>
              <a:t>2.	Effects whole organization</a:t>
            </a:r>
          </a:p>
          <a:p>
            <a:pPr marL="914400" indent="-457200">
              <a:buNone/>
            </a:pPr>
            <a:r>
              <a:rPr lang="en-US" sz="1700" dirty="0"/>
              <a:t>3.	Differs in rates of speed and degree</a:t>
            </a:r>
          </a:p>
          <a:p>
            <a:pPr marL="914400" indent="-457200">
              <a:buNone/>
            </a:pPr>
            <a:r>
              <a:rPr lang="en-US" sz="1700" dirty="0"/>
              <a:t>4.	Derivative of problems of growth</a:t>
            </a:r>
          </a:p>
          <a:p>
            <a:pPr marL="914400" indent="-457200">
              <a:buNone/>
            </a:pPr>
            <a:r>
              <a:rPr lang="en-US" sz="1700" dirty="0"/>
              <a:t>5.	Part of organizational life</a:t>
            </a:r>
          </a:p>
          <a:p>
            <a:pPr marL="914400" indent="-457200">
              <a:buNone/>
            </a:pPr>
            <a:r>
              <a:rPr lang="en-US" sz="1700" dirty="0"/>
              <a:t>6.	Can be reactive and planned</a:t>
            </a:r>
          </a:p>
          <a:p>
            <a:pPr marL="914400" indent="-457200">
              <a:buNone/>
            </a:pPr>
            <a:r>
              <a:rPr lang="en-US" sz="1700" dirty="0"/>
              <a:t>7.	Creates new equilibrium</a:t>
            </a:r>
          </a:p>
          <a:p>
            <a:pPr marL="914400" indent="-457200">
              <a:buNone/>
            </a:pPr>
            <a:r>
              <a:rPr lang="en-US" sz="1700" dirty="0"/>
              <a:t>8.	Continuous and pervasive activity</a:t>
            </a:r>
          </a:p>
          <a:p>
            <a:pPr marL="914400" indent="-457200">
              <a:buNone/>
            </a:pPr>
            <a:r>
              <a:rPr lang="en-US" sz="1700" dirty="0" smtClean="0"/>
              <a:t>9.	Demands </a:t>
            </a:r>
            <a:r>
              <a:rPr lang="en-US" sz="1700" dirty="0"/>
              <a:t>change </a:t>
            </a:r>
            <a:r>
              <a:rPr lang="en-US" sz="1700" dirty="0" smtClean="0"/>
              <a:t>agent</a:t>
            </a:r>
          </a:p>
          <a:p>
            <a:pPr marL="457200" indent="-457200">
              <a:buNone/>
            </a:pPr>
            <a:r>
              <a:rPr lang="en-US" sz="1600" b="1" dirty="0">
                <a:solidFill>
                  <a:schemeClr val="accent2"/>
                </a:solidFill>
              </a:rPr>
              <a:t>B.</a:t>
            </a:r>
            <a:r>
              <a:rPr lang="en-US" sz="1600" b="1" dirty="0">
                <a:solidFill>
                  <a:schemeClr val="accent2"/>
                </a:solidFill>
              </a:rPr>
              <a:t>	</a:t>
            </a:r>
            <a:r>
              <a:rPr lang="en-US" sz="1600" b="1" dirty="0">
                <a:solidFill>
                  <a:schemeClr val="accent2"/>
                </a:solidFill>
              </a:rPr>
              <a:t>Types of Change</a:t>
            </a:r>
            <a:endParaRPr lang="en-US" sz="1600" b="1" dirty="0">
              <a:solidFill>
                <a:schemeClr val="accent2"/>
              </a:solidFill>
            </a:endParaRPr>
          </a:p>
        </p:txBody>
      </p:sp>
      <p:pic>
        <p:nvPicPr>
          <p:cNvPr id="2050" name="Picture 2" descr="Shanker figur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0447" y="2569344"/>
            <a:ext cx="4806030" cy="354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02371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Forces of Change: </a:t>
            </a:r>
            <a:r>
              <a:rPr lang="en-US" sz="4400" dirty="0" smtClean="0"/>
              <a:t>Factors </a:t>
            </a:r>
            <a:r>
              <a:rPr lang="en-US" sz="4400" dirty="0"/>
              <a:t>Responsible for Change</a:t>
            </a:r>
          </a:p>
        </p:txBody>
      </p:sp>
      <p:sp>
        <p:nvSpPr>
          <p:cNvPr id="3" name="Content Placeholder 2"/>
          <p:cNvSpPr>
            <a:spLocks noGrp="1"/>
          </p:cNvSpPr>
          <p:nvPr>
            <p:ph idx="1"/>
          </p:nvPr>
        </p:nvSpPr>
        <p:spPr/>
        <p:txBody>
          <a:bodyPr/>
          <a:lstStyle/>
          <a:p>
            <a:r>
              <a:rPr lang="en-US" dirty="0"/>
              <a:t>We (managers) need to swim according to the flow of river.  The river is not going to follow us. The reality of modern organization is to face a dynamic and changing environment. A number of factors are attacking the organization making the change inevitable. Table given below summarizes six specific forces that are acting as stimulants for change. Following six forces are the major forces. There are other forces as well but we do not describe them here because they are less important factors. </a:t>
            </a:r>
          </a:p>
          <a:p>
            <a:endParaRPr lang="en-US" dirty="0"/>
          </a:p>
        </p:txBody>
      </p:sp>
    </p:spTree>
    <p:extLst>
      <p:ext uri="{BB962C8B-B14F-4D97-AF65-F5344CB8AC3E}">
        <p14:creationId xmlns:p14="http://schemas.microsoft.com/office/powerpoint/2010/main" val="251039743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Forces for Change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923923"/>
              </p:ext>
            </p:extLst>
          </p:nvPr>
        </p:nvGraphicFramePr>
        <p:xfrm>
          <a:off x="2458510" y="1981201"/>
          <a:ext cx="6851117" cy="4471495"/>
        </p:xfrm>
        <a:graphic>
          <a:graphicData uri="http://schemas.openxmlformats.org/drawingml/2006/table">
            <a:tbl>
              <a:tblPr firstRow="1" firstCol="1" lastRow="1" lastCol="1" bandRow="1" bandCol="1">
                <a:tableStyleId>{7DF18680-E054-41AD-8BC1-D1AEF772440D}</a:tableStyleId>
              </a:tblPr>
              <a:tblGrid>
                <a:gridCol w="1775691"/>
                <a:gridCol w="5075426"/>
              </a:tblGrid>
              <a:tr h="192109">
                <a:tc>
                  <a:txBody>
                    <a:bodyPr/>
                    <a:lstStyle/>
                    <a:p>
                      <a:pPr algn="ctr">
                        <a:lnSpc>
                          <a:spcPct val="110000"/>
                        </a:lnSpc>
                        <a:spcBef>
                          <a:spcPts val="400"/>
                        </a:spcBef>
                        <a:spcAft>
                          <a:spcPts val="0"/>
                        </a:spcAft>
                      </a:pPr>
                      <a:r>
                        <a:rPr lang="en-US" sz="1100" b="0" dirty="0">
                          <a:effectLst/>
                        </a:rPr>
                        <a:t>Force</a:t>
                      </a:r>
                      <a:endParaRPr lang="en-US" sz="1300" b="0" dirty="0">
                        <a:effectLst/>
                        <a:latin typeface="Book Antiqua"/>
                        <a:ea typeface="Times New Roman"/>
                        <a:cs typeface="Times New Roman"/>
                      </a:endParaRPr>
                    </a:p>
                  </a:txBody>
                  <a:tcPr marL="94159" marR="94159" marT="0" marB="0">
                    <a:solidFill>
                      <a:srgbClr val="7030A0"/>
                    </a:solidFill>
                  </a:tcPr>
                </a:tc>
                <a:tc>
                  <a:txBody>
                    <a:bodyPr/>
                    <a:lstStyle/>
                    <a:p>
                      <a:pPr algn="ctr">
                        <a:lnSpc>
                          <a:spcPct val="110000"/>
                        </a:lnSpc>
                        <a:spcBef>
                          <a:spcPts val="400"/>
                        </a:spcBef>
                        <a:spcAft>
                          <a:spcPts val="0"/>
                        </a:spcAft>
                      </a:pPr>
                      <a:r>
                        <a:rPr lang="en-US" sz="1100" b="0">
                          <a:effectLst/>
                        </a:rPr>
                        <a:t>Examples</a:t>
                      </a:r>
                      <a:endParaRPr lang="en-US" sz="1300" b="0">
                        <a:effectLst/>
                        <a:latin typeface="Book Antiqua"/>
                        <a:ea typeface="Times New Roman"/>
                        <a:cs typeface="Times New Roman"/>
                      </a:endParaRPr>
                    </a:p>
                  </a:txBody>
                  <a:tcPr marL="94159" marR="94159" marT="0" marB="0">
                    <a:solidFill>
                      <a:srgbClr val="7030A0"/>
                    </a:solidFill>
                  </a:tcPr>
                </a:tc>
              </a:tr>
              <a:tr h="684278">
                <a:tc>
                  <a:txBody>
                    <a:bodyPr/>
                    <a:lstStyle/>
                    <a:p>
                      <a:pPr algn="just">
                        <a:lnSpc>
                          <a:spcPct val="110000"/>
                        </a:lnSpc>
                        <a:spcBef>
                          <a:spcPts val="400"/>
                        </a:spcBef>
                        <a:spcAft>
                          <a:spcPts val="0"/>
                        </a:spcAft>
                      </a:pPr>
                      <a:r>
                        <a:rPr lang="en-US" sz="1100" b="0" dirty="0">
                          <a:solidFill>
                            <a:schemeClr val="tx1"/>
                          </a:solidFill>
                          <a:effectLst/>
                        </a:rPr>
                        <a:t>Nature of the workforce</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c>
                  <a:txBody>
                    <a:bodyPr/>
                    <a:lstStyle/>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More cultural diversity</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Aging population</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Increased immigration and outsourcing </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r>
              <a:tr h="684278">
                <a:tc>
                  <a:txBody>
                    <a:bodyPr/>
                    <a:lstStyle/>
                    <a:p>
                      <a:pPr algn="just">
                        <a:lnSpc>
                          <a:spcPct val="110000"/>
                        </a:lnSpc>
                        <a:spcBef>
                          <a:spcPts val="400"/>
                        </a:spcBef>
                        <a:spcAft>
                          <a:spcPts val="0"/>
                        </a:spcAft>
                      </a:pPr>
                      <a:r>
                        <a:rPr lang="en-US" sz="1100" b="0" dirty="0">
                          <a:solidFill>
                            <a:schemeClr val="tx1"/>
                          </a:solidFill>
                          <a:effectLst/>
                        </a:rPr>
                        <a:t>Technology</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c>
                  <a:txBody>
                    <a:bodyPr/>
                    <a:lstStyle/>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Faster, cheaper and more mobile computers</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Handhold devices </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Emergence and growth of social networking sites </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r>
              <a:tr h="684278">
                <a:tc>
                  <a:txBody>
                    <a:bodyPr/>
                    <a:lstStyle/>
                    <a:p>
                      <a:pPr algn="just">
                        <a:lnSpc>
                          <a:spcPct val="110000"/>
                        </a:lnSpc>
                        <a:spcBef>
                          <a:spcPts val="400"/>
                        </a:spcBef>
                        <a:spcAft>
                          <a:spcPts val="0"/>
                        </a:spcAft>
                      </a:pPr>
                      <a:r>
                        <a:rPr lang="en-US" sz="1100" b="0" dirty="0">
                          <a:solidFill>
                            <a:schemeClr val="tx1"/>
                          </a:solidFill>
                          <a:effectLst/>
                        </a:rPr>
                        <a:t>Economic shocks</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c>
                  <a:txBody>
                    <a:bodyPr/>
                    <a:lstStyle/>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Rise and fall of global housing market </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Financial sector collapse</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Global recession </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r>
              <a:tr h="684278">
                <a:tc>
                  <a:txBody>
                    <a:bodyPr/>
                    <a:lstStyle/>
                    <a:p>
                      <a:pPr algn="just">
                        <a:lnSpc>
                          <a:spcPct val="110000"/>
                        </a:lnSpc>
                        <a:spcBef>
                          <a:spcPts val="400"/>
                        </a:spcBef>
                        <a:spcAft>
                          <a:spcPts val="0"/>
                        </a:spcAft>
                      </a:pPr>
                      <a:r>
                        <a:rPr lang="en-US" sz="1100" b="0" dirty="0">
                          <a:solidFill>
                            <a:schemeClr val="tx1"/>
                          </a:solidFill>
                          <a:effectLst/>
                        </a:rPr>
                        <a:t>Competition</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c>
                  <a:txBody>
                    <a:bodyPr/>
                    <a:lstStyle/>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Global competitors</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Mergers and consolidations</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Increased government regulation of commerce</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r>
              <a:tr h="857996">
                <a:tc>
                  <a:txBody>
                    <a:bodyPr/>
                    <a:lstStyle/>
                    <a:p>
                      <a:pPr algn="just">
                        <a:lnSpc>
                          <a:spcPct val="110000"/>
                        </a:lnSpc>
                        <a:spcBef>
                          <a:spcPts val="400"/>
                        </a:spcBef>
                        <a:spcAft>
                          <a:spcPts val="0"/>
                        </a:spcAft>
                      </a:pPr>
                      <a:r>
                        <a:rPr lang="en-US" sz="1100" b="0" dirty="0">
                          <a:solidFill>
                            <a:schemeClr val="tx1"/>
                          </a:solidFill>
                          <a:effectLst/>
                        </a:rPr>
                        <a:t>Social trends</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c>
                  <a:txBody>
                    <a:bodyPr/>
                    <a:lstStyle/>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Increased environmental awareness </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Liberalization of attitudes toward gay, lesbian, and transgender employees </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More multitasking and connectivity </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r>
              <a:tr h="684278">
                <a:tc>
                  <a:txBody>
                    <a:bodyPr/>
                    <a:lstStyle/>
                    <a:p>
                      <a:pPr algn="just">
                        <a:lnSpc>
                          <a:spcPct val="110000"/>
                        </a:lnSpc>
                        <a:spcBef>
                          <a:spcPts val="400"/>
                        </a:spcBef>
                        <a:spcAft>
                          <a:spcPts val="0"/>
                        </a:spcAft>
                      </a:pPr>
                      <a:r>
                        <a:rPr lang="en-US" sz="1100" b="0" dirty="0">
                          <a:solidFill>
                            <a:schemeClr val="tx1"/>
                          </a:solidFill>
                          <a:effectLst/>
                        </a:rPr>
                        <a:t>World politics</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c>
                  <a:txBody>
                    <a:bodyPr/>
                    <a:lstStyle/>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Rising healthcare costs </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Opening of markets in China</a:t>
                      </a:r>
                      <a:endParaRPr lang="en-US" sz="1300" b="0" dirty="0">
                        <a:solidFill>
                          <a:schemeClr val="tx1"/>
                        </a:solidFill>
                        <a:effectLst/>
                      </a:endParaRPr>
                    </a:p>
                    <a:p>
                      <a:pPr marL="144145" indent="-144145" algn="just">
                        <a:lnSpc>
                          <a:spcPct val="110000"/>
                        </a:lnSpc>
                        <a:spcBef>
                          <a:spcPts val="400"/>
                        </a:spcBef>
                        <a:spcAft>
                          <a:spcPts val="0"/>
                        </a:spcAft>
                      </a:pPr>
                      <a:r>
                        <a:rPr lang="en-US" sz="1100" b="0" dirty="0">
                          <a:solidFill>
                            <a:schemeClr val="tx1"/>
                          </a:solidFill>
                          <a:effectLst/>
                          <a:sym typeface="Wingdings"/>
                        </a:rPr>
                        <a:t></a:t>
                      </a:r>
                      <a:r>
                        <a:rPr lang="en-US" sz="1100" b="0" dirty="0">
                          <a:solidFill>
                            <a:schemeClr val="tx1"/>
                          </a:solidFill>
                          <a:effectLst/>
                        </a:rPr>
                        <a:t>	Negative social attitudes towards business and executives.</a:t>
                      </a:r>
                      <a:endParaRPr lang="en-US" sz="1300" b="0" dirty="0">
                        <a:solidFill>
                          <a:schemeClr val="tx1"/>
                        </a:solidFill>
                        <a:effectLst/>
                        <a:latin typeface="Book Antiqua"/>
                        <a:ea typeface="Times New Roman"/>
                        <a:cs typeface="Times New Roman"/>
                      </a:endParaRPr>
                    </a:p>
                  </a:txBody>
                  <a:tcPr marL="94159" marR="94159" marT="0" marB="0">
                    <a:solidFill>
                      <a:srgbClr val="EADCF4"/>
                    </a:solidFill>
                  </a:tcPr>
                </a:tc>
              </a:tr>
            </a:tbl>
          </a:graphicData>
        </a:graphic>
      </p:graphicFrame>
    </p:spTree>
    <p:extLst>
      <p:ext uri="{BB962C8B-B14F-4D97-AF65-F5344CB8AC3E}">
        <p14:creationId xmlns:p14="http://schemas.microsoft.com/office/powerpoint/2010/main" val="88210453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Forces</a:t>
            </a:r>
          </a:p>
        </p:txBody>
      </p:sp>
      <p:sp>
        <p:nvSpPr>
          <p:cNvPr id="3" name="Content Placeholder 2"/>
          <p:cNvSpPr>
            <a:spLocks noGrp="1"/>
          </p:cNvSpPr>
          <p:nvPr>
            <p:ph idx="1"/>
          </p:nvPr>
        </p:nvSpPr>
        <p:spPr/>
        <p:txBody>
          <a:bodyPr/>
          <a:lstStyle/>
          <a:p>
            <a:r>
              <a:rPr lang="en-US" dirty="0"/>
              <a:t>A single organization has no control over external forces (or variables). They affect both directly and indirectly. External factors provide us opportunities and threats. Again, external forces for change arise from general environment and task environment. Forces in general environment are economic, political, legal, socio-technological, etc. These forces, keep the organization alert so that they become aware of any changes in the direction and momentum of these forces. And these forces affect the organization indirectly.</a:t>
            </a:r>
          </a:p>
          <a:p>
            <a:endParaRPr lang="en-US" dirty="0"/>
          </a:p>
        </p:txBody>
      </p:sp>
    </p:spTree>
    <p:extLst>
      <p:ext uri="{BB962C8B-B14F-4D97-AF65-F5344CB8AC3E}">
        <p14:creationId xmlns:p14="http://schemas.microsoft.com/office/powerpoint/2010/main" val="201530873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Forces</a:t>
            </a:r>
          </a:p>
        </p:txBody>
      </p:sp>
      <p:sp>
        <p:nvSpPr>
          <p:cNvPr id="3" name="Content Placeholder 2"/>
          <p:cNvSpPr>
            <a:spLocks noGrp="1"/>
          </p:cNvSpPr>
          <p:nvPr>
            <p:ph idx="1"/>
          </p:nvPr>
        </p:nvSpPr>
        <p:spPr/>
        <p:txBody>
          <a:bodyPr/>
          <a:lstStyle/>
          <a:p>
            <a:r>
              <a:rPr lang="en-US" dirty="0"/>
              <a:t>On the one hand, these forces for change could be reactive which would constitute a response to outside force. On the other hand these could be proactive also which brings in change intended by management. They are brought to get better results in the organizations. This internal force consists of change in organizational goals, policies, philosophy, strategy, structure, work technology, etc. They can be change in board members (BOD), managers, employees as well. Unlike external forces, internal forces are within the control of management of the organization. They offer strengths and weakness to the enterprise.</a:t>
            </a:r>
          </a:p>
          <a:p>
            <a:endParaRPr lang="en-US" dirty="0"/>
          </a:p>
        </p:txBody>
      </p:sp>
    </p:spTree>
    <p:extLst>
      <p:ext uri="{BB962C8B-B14F-4D97-AF65-F5344CB8AC3E}">
        <p14:creationId xmlns:p14="http://schemas.microsoft.com/office/powerpoint/2010/main" val="258439364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411</TotalTime>
  <Words>2071</Words>
  <Application>Microsoft Office PowerPoint</Application>
  <PresentationFormat>Custom</PresentationFormat>
  <Paragraphs>186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Integral</vt:lpstr>
      <vt:lpstr>Organizational Change and Development</vt:lpstr>
      <vt:lpstr>LEARNING OBJECTIVES</vt:lpstr>
      <vt:lpstr>Concept of Change</vt:lpstr>
      <vt:lpstr>The Language of Organizational Change</vt:lpstr>
      <vt:lpstr>Nature of change: Features (Characteristics)</vt:lpstr>
      <vt:lpstr>Forces of Change: Factors Responsible for Change</vt:lpstr>
      <vt:lpstr>Forces for Change</vt:lpstr>
      <vt:lpstr>External Forces</vt:lpstr>
      <vt:lpstr>Internal Forces</vt:lpstr>
      <vt:lpstr>Paradigm Shift in Organizational Change (OC)</vt:lpstr>
      <vt:lpstr>Managing Planned Change </vt:lpstr>
      <vt:lpstr>2. Order and Magnitude of Planned Change</vt:lpstr>
      <vt:lpstr>3. Responsibility for Introducing Planned Change</vt:lpstr>
      <vt:lpstr>4. What can Change Agents Change?</vt:lpstr>
      <vt:lpstr>Areas of Organizational Change</vt:lpstr>
      <vt:lpstr>Resistance to Change</vt:lpstr>
      <vt:lpstr>Sources of Resistance to Change</vt:lpstr>
      <vt:lpstr>Individual Resistance to Change</vt:lpstr>
      <vt:lpstr>Organizational Resistance to Change</vt:lpstr>
      <vt:lpstr>Overcoming (Managing) Resistance to Change </vt:lpstr>
      <vt:lpstr>Approaches to Managing Organizational Change</vt:lpstr>
      <vt:lpstr>Lewin's Three-Step Model (Force Field Analysis)</vt:lpstr>
      <vt:lpstr>Concept of Action Research </vt:lpstr>
      <vt:lpstr>Nature of Action Research</vt:lpstr>
      <vt:lpstr>The Action Research Approach to OC/OD</vt:lpstr>
      <vt:lpstr>Steps in the Action Research</vt:lpstr>
      <vt:lpstr>Concept of Organizational Development </vt:lpstr>
      <vt:lpstr>Characteristics of OD</vt:lpstr>
      <vt:lpstr>OD Values</vt:lpstr>
      <vt:lpstr>OD Objectives and Goals </vt:lpstr>
      <vt:lpstr>OD Process (Steps in OD)</vt:lpstr>
      <vt:lpstr>OD Interventions  (Approaches to OD/Techniques of OD)</vt:lpstr>
      <vt:lpstr>Individual Interventions (Micro Level) </vt:lpstr>
      <vt:lpstr>The Survey Feedback Process</vt:lpstr>
      <vt:lpstr>Process Interventions (Group /Meso Level) </vt:lpstr>
      <vt:lpstr>System-wide/Systemic Interventions (Organizational /Macro Level)</vt:lpstr>
      <vt:lpstr>Benefits and Limitations of Organization Development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143</cp:revision>
  <dcterms:created xsi:type="dcterms:W3CDTF">2020-07-31T04:39:43Z</dcterms:created>
  <dcterms:modified xsi:type="dcterms:W3CDTF">2021-06-29T11:40:20Z</dcterms:modified>
</cp:coreProperties>
</file>